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9"/>
  </p:notesMasterIdLst>
  <p:handoutMasterIdLst>
    <p:handoutMasterId r:id="rId20"/>
  </p:handoutMasterIdLst>
  <p:sldIdLst>
    <p:sldId id="292" r:id="rId5"/>
    <p:sldId id="261" r:id="rId6"/>
    <p:sldId id="262" r:id="rId7"/>
    <p:sldId id="276" r:id="rId8"/>
    <p:sldId id="310" r:id="rId9"/>
    <p:sldId id="301" r:id="rId10"/>
    <p:sldId id="311" r:id="rId11"/>
    <p:sldId id="312" r:id="rId12"/>
    <p:sldId id="263" r:id="rId13"/>
    <p:sldId id="315" r:id="rId14"/>
    <p:sldId id="298" r:id="rId15"/>
    <p:sldId id="300" r:id="rId16"/>
    <p:sldId id="297" r:id="rId17"/>
    <p:sldId id="293" r:id="rId1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49" autoAdjust="0"/>
    <p:restoredTop sz="94639" autoAdjust="0"/>
  </p:normalViewPr>
  <p:slideViewPr>
    <p:cSldViewPr snapToGrid="0">
      <p:cViewPr varScale="1">
        <p:scale>
          <a:sx n="90" d="100"/>
          <a:sy n="90" d="100"/>
        </p:scale>
        <p:origin x="240" y="10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10/05/24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10/05/24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50000"/>
              </a:lnSpc>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We know obesity is a multifactorial, chronic and relapsing disease, associated with poor life expectancy, high mortality rate and a significantly increased risk of health complications, including, but not limited to, cardiovascular diseases, metabolic disorders (e.g. type 2 diabetes, dyslipidemia), certain types of cancer, respiratory problems and osteoarticular morbid conditions.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3</a:t>
            </a:fld>
            <a:endParaRPr lang="cs-CZ"/>
          </a:p>
        </p:txBody>
      </p:sp>
    </p:spTree>
    <p:extLst>
      <p:ext uri="{BB962C8B-B14F-4D97-AF65-F5344CB8AC3E}">
        <p14:creationId xmlns:p14="http://schemas.microsoft.com/office/powerpoint/2010/main" val="118316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13</a:t>
            </a:fld>
            <a:endParaRPr lang="cs-CZ"/>
          </a:p>
        </p:txBody>
      </p:sp>
    </p:spTree>
    <p:extLst>
      <p:ext uri="{BB962C8B-B14F-4D97-AF65-F5344CB8AC3E}">
        <p14:creationId xmlns:p14="http://schemas.microsoft.com/office/powerpoint/2010/main" val="56460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50000"/>
              </a:lnSpc>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Since it is a chronic disease, class III obesity typically requires a multidisciplinary approach and comprehensive treatment strategies, including lifestyle and behavioral changes, dietary interventions, physical activity, pharmacotherapy and more invasive treatment like surgery. </a:t>
            </a:r>
          </a:p>
          <a:p>
            <a:pPr algn="just">
              <a:lnSpc>
                <a:spcPct val="150000"/>
              </a:lnSpc>
            </a:pPr>
            <a:endParaRPr lang="en-US" sz="1200" kern="100" dirty="0">
              <a:effectLst/>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Bariatric and metabolic surgery has been extensively documented to result in significant and durable weight </a:t>
            </a: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loss:</a:t>
            </a:r>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4</a:t>
            </a:fld>
            <a:endParaRPr lang="cs-CZ"/>
          </a:p>
        </p:txBody>
      </p:sp>
    </p:spTree>
    <p:extLst>
      <p:ext uri="{BB962C8B-B14F-4D97-AF65-F5344CB8AC3E}">
        <p14:creationId xmlns:p14="http://schemas.microsoft.com/office/powerpoint/2010/main" val="12510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Nevertheless, patients undergoing bariatric surgery represent a small subset of those who are eligible for such procedures, often due to preferences and fears of patients and misconceptions about the risks and benefits of surgery. Less than 1% of obese individuals who meet the criteria for bariatric surgical intervention proceed with surgery</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This discrepancy underscores a significant gap in the treatment landscape, where the majority of qualified candidates do not receive this potentially life-altering treatment.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5</a:t>
            </a:fld>
            <a:endParaRPr lang="cs-CZ"/>
          </a:p>
        </p:txBody>
      </p:sp>
    </p:spTree>
    <p:extLst>
      <p:ext uri="{BB962C8B-B14F-4D97-AF65-F5344CB8AC3E}">
        <p14:creationId xmlns:p14="http://schemas.microsoft.com/office/powerpoint/2010/main" val="260136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need to develop procedures which are increasingly less invasive and less susceptible to adverse events, for the treatment of obesity, has led to the spread of bariatric endoscopy with particular exploit of endoscopic sleeve gastroplasty. </a:t>
            </a:r>
            <a:r>
              <a:rPr lang="it-IT" sz="1800" dirty="0" err="1">
                <a:effectLst/>
                <a:latin typeface="ScalaLancetPro"/>
              </a:rPr>
              <a:t>Endoscopic</a:t>
            </a:r>
            <a:r>
              <a:rPr lang="it-IT" sz="1800" dirty="0">
                <a:effectLst/>
                <a:latin typeface="ScalaLancetPro"/>
              </a:rPr>
              <a:t> sleeve </a:t>
            </a:r>
            <a:r>
              <a:rPr lang="it-IT" sz="1800" dirty="0" err="1">
                <a:effectLst/>
                <a:latin typeface="ScalaLancetPro"/>
              </a:rPr>
              <a:t>gastroplasty</a:t>
            </a:r>
            <a:r>
              <a:rPr lang="it-IT" sz="1800" dirty="0">
                <a:effectLst/>
                <a:latin typeface="ScalaLancetPro"/>
              </a:rPr>
              <a:t> (ESG) </a:t>
            </a:r>
            <a:r>
              <a:rPr lang="it-IT" sz="1800" dirty="0" err="1">
                <a:effectLst/>
                <a:latin typeface="ScalaLancetPro"/>
              </a:rPr>
              <a:t>is</a:t>
            </a:r>
            <a:r>
              <a:rPr lang="it-IT" sz="1800" dirty="0">
                <a:effectLst/>
                <a:latin typeface="ScalaLancetPro"/>
              </a:rPr>
              <a:t> a </a:t>
            </a:r>
            <a:r>
              <a:rPr lang="it-IT" sz="1800" dirty="0" err="1">
                <a:effectLst/>
                <a:latin typeface="ScalaLancetPro"/>
              </a:rPr>
              <a:t>reversible</a:t>
            </a:r>
            <a:r>
              <a:rPr lang="it-IT" sz="1800" dirty="0">
                <a:effectLst/>
                <a:latin typeface="ScalaLancetPro"/>
              </a:rPr>
              <a:t>, </a:t>
            </a:r>
            <a:r>
              <a:rPr lang="it-IT" sz="1800" dirty="0" err="1">
                <a:solidFill>
                  <a:srgbClr val="111111"/>
                </a:solidFill>
                <a:effectLst/>
                <a:latin typeface="BvnxlxAdvTT3713a231"/>
              </a:rPr>
              <a:t>minimally</a:t>
            </a:r>
            <a:r>
              <a:rPr lang="it-IT" sz="1800" dirty="0">
                <a:solidFill>
                  <a:srgbClr val="111111"/>
                </a:solidFill>
                <a:effectLst/>
                <a:latin typeface="BvnxlxAdvTT3713a231"/>
              </a:rPr>
              <a:t> invasive, </a:t>
            </a:r>
            <a:r>
              <a:rPr lang="it-IT" sz="1800" dirty="0" err="1">
                <a:effectLst/>
                <a:latin typeface="ScalaLancetPro"/>
              </a:rPr>
              <a:t>endoluminal</a:t>
            </a:r>
            <a:r>
              <a:rPr lang="it-IT" sz="1800" dirty="0">
                <a:effectLst/>
                <a:latin typeface="ScalaLancetPro"/>
              </a:rPr>
              <a:t> </a:t>
            </a:r>
            <a:r>
              <a:rPr lang="it-IT" sz="1800" dirty="0" err="1">
                <a:effectLst/>
                <a:latin typeface="ScalaLancetPro"/>
              </a:rPr>
              <a:t>organ-sparing</a:t>
            </a:r>
            <a:r>
              <a:rPr lang="it-IT" sz="1800" dirty="0">
                <a:effectLst/>
                <a:latin typeface="ScalaLancetPro"/>
              </a:rPr>
              <a:t> </a:t>
            </a:r>
            <a:r>
              <a:rPr lang="it-IT" sz="1800" dirty="0" err="1">
                <a:effectLst/>
                <a:latin typeface="ScalaLancetPro"/>
              </a:rPr>
              <a:t>bariatric</a:t>
            </a:r>
            <a:r>
              <a:rPr lang="it-IT" sz="1800" dirty="0">
                <a:effectLst/>
                <a:latin typeface="ScalaLancetPro"/>
              </a:rPr>
              <a:t> procedure </a:t>
            </a:r>
            <a:r>
              <a:rPr lang="it-IT" sz="1800" dirty="0" err="1">
                <a:effectLst/>
                <a:latin typeface="ScalaLancetPro"/>
              </a:rPr>
              <a:t>that</a:t>
            </a:r>
            <a:r>
              <a:rPr lang="it-IT" sz="1800" dirty="0">
                <a:effectLst/>
                <a:latin typeface="ScalaLancetPro"/>
              </a:rPr>
              <a:t> </a:t>
            </a:r>
            <a:r>
              <a:rPr lang="it-IT" sz="1800" dirty="0" err="1">
                <a:effectLst/>
                <a:latin typeface="ScalaLancetPro"/>
              </a:rPr>
              <a:t>has</a:t>
            </a:r>
            <a:r>
              <a:rPr lang="it-IT" sz="1800" dirty="0">
                <a:effectLst/>
                <a:latin typeface="ScalaLancetPro"/>
              </a:rPr>
              <a:t> </a:t>
            </a:r>
            <a:r>
              <a:rPr lang="it-IT" sz="1800" dirty="0" err="1">
                <a:effectLst/>
                <a:latin typeface="ScalaLancetPro"/>
              </a:rPr>
              <a:t>gained</a:t>
            </a:r>
            <a:r>
              <a:rPr lang="it-IT" sz="1800" dirty="0">
                <a:effectLst/>
                <a:latin typeface="ScalaLancetPro"/>
              </a:rPr>
              <a:t> </a:t>
            </a:r>
            <a:r>
              <a:rPr lang="it-IT" sz="1800" dirty="0" err="1">
                <a:effectLst/>
                <a:latin typeface="ScalaLancetPro"/>
              </a:rPr>
              <a:t>widespread</a:t>
            </a:r>
            <a:r>
              <a:rPr lang="it-IT" sz="1800" dirty="0">
                <a:effectLst/>
                <a:latin typeface="ScalaLancetPro"/>
              </a:rPr>
              <a:t> global adoption. </a:t>
            </a:r>
            <a:r>
              <a:rPr lang="it-IT" sz="1200" dirty="0" err="1">
                <a:solidFill>
                  <a:srgbClr val="111111"/>
                </a:solidFill>
                <a:effectLst/>
                <a:latin typeface="BvnxlxAdvTT3713a231"/>
              </a:rPr>
              <a:t>It</a:t>
            </a:r>
            <a:r>
              <a:rPr lang="it-IT" sz="1200" dirty="0">
                <a:solidFill>
                  <a:srgbClr val="111111"/>
                </a:solidFill>
                <a:effectLst/>
                <a:latin typeface="BvnxlxAdvTT3713a231"/>
              </a:rPr>
              <a:t> </a:t>
            </a:r>
            <a:r>
              <a:rPr lang="it-IT" sz="1200" dirty="0" err="1">
                <a:solidFill>
                  <a:srgbClr val="111111"/>
                </a:solidFill>
                <a:effectLst/>
                <a:latin typeface="BvnxlxAdvTT3713a231"/>
              </a:rPr>
              <a:t>involves</a:t>
            </a:r>
            <a:r>
              <a:rPr lang="it-IT" sz="1200" dirty="0">
                <a:solidFill>
                  <a:srgbClr val="111111"/>
                </a:solidFill>
                <a:effectLst/>
                <a:latin typeface="BvnxlxAdvTT3713a231"/>
              </a:rPr>
              <a:t> </a:t>
            </a:r>
            <a:r>
              <a:rPr lang="it-IT" sz="1200" dirty="0" err="1">
                <a:solidFill>
                  <a:srgbClr val="111111"/>
                </a:solidFill>
                <a:effectLst/>
                <a:latin typeface="BvnxlxAdvTT3713a231"/>
              </a:rPr>
              <a:t>remodeling</a:t>
            </a:r>
            <a:r>
              <a:rPr lang="it-IT" sz="1200" dirty="0">
                <a:solidFill>
                  <a:srgbClr val="111111"/>
                </a:solidFill>
                <a:effectLst/>
                <a:latin typeface="BvnxlxAdvTT3713a231"/>
              </a:rPr>
              <a:t> of the </a:t>
            </a:r>
            <a:r>
              <a:rPr lang="it-IT" sz="1200" dirty="0" err="1">
                <a:solidFill>
                  <a:srgbClr val="111111"/>
                </a:solidFill>
                <a:effectLst/>
                <a:latin typeface="BvnxlxAdvTT3713a231"/>
              </a:rPr>
              <a:t>greater</a:t>
            </a:r>
            <a:r>
              <a:rPr lang="it-IT" sz="1200" dirty="0">
                <a:solidFill>
                  <a:srgbClr val="111111"/>
                </a:solidFill>
                <a:effectLst/>
                <a:latin typeface="BvnxlxAdvTT3713a231"/>
              </a:rPr>
              <a:t> </a:t>
            </a:r>
            <a:r>
              <a:rPr lang="it-IT" sz="1200" dirty="0" err="1">
                <a:solidFill>
                  <a:srgbClr val="111111"/>
                </a:solidFill>
                <a:effectLst/>
                <a:latin typeface="BvnxlxAdvTT3713a231"/>
              </a:rPr>
              <a:t>gastric</a:t>
            </a:r>
            <a:r>
              <a:rPr lang="it-IT" sz="1200" dirty="0">
                <a:solidFill>
                  <a:srgbClr val="111111"/>
                </a:solidFill>
                <a:effectLst/>
                <a:latin typeface="BvnxlxAdvTT3713a231"/>
              </a:rPr>
              <a:t> curvature, </a:t>
            </a:r>
            <a:r>
              <a:rPr lang="it-IT" sz="1200" dirty="0" err="1">
                <a:solidFill>
                  <a:srgbClr val="111111"/>
                </a:solidFill>
                <a:effectLst/>
                <a:latin typeface="BvnxlxAdvTT3713a231"/>
              </a:rPr>
              <a:t>using</a:t>
            </a:r>
            <a:r>
              <a:rPr lang="it-IT" sz="1200" dirty="0">
                <a:solidFill>
                  <a:srgbClr val="111111"/>
                </a:solidFill>
                <a:effectLst/>
                <a:latin typeface="BvnxlxAdvTT3713a231"/>
              </a:rPr>
              <a:t> an </a:t>
            </a:r>
            <a:r>
              <a:rPr lang="it-IT" sz="1200" dirty="0" err="1">
                <a:solidFill>
                  <a:srgbClr val="111111"/>
                </a:solidFill>
                <a:effectLst/>
                <a:latin typeface="BvnxlxAdvTT3713a231"/>
              </a:rPr>
              <a:t>endoscopic</a:t>
            </a:r>
            <a:r>
              <a:rPr lang="it-IT" sz="1200" dirty="0">
                <a:solidFill>
                  <a:srgbClr val="111111"/>
                </a:solidFill>
                <a:effectLst/>
                <a:latin typeface="BvnxlxAdvTT3713a231"/>
              </a:rPr>
              <a:t> full-</a:t>
            </a:r>
            <a:r>
              <a:rPr lang="it-IT" sz="1200" dirty="0" err="1">
                <a:solidFill>
                  <a:srgbClr val="111111"/>
                </a:solidFill>
                <a:effectLst/>
                <a:latin typeface="BvnxlxAdvTT3713a231"/>
              </a:rPr>
              <a:t>thickness</a:t>
            </a:r>
            <a:r>
              <a:rPr lang="it-IT" sz="1200" dirty="0">
                <a:solidFill>
                  <a:srgbClr val="111111"/>
                </a:solidFill>
                <a:effectLst/>
                <a:latin typeface="BvnxlxAdvTT3713a231"/>
              </a:rPr>
              <a:t> suture device, with the </a:t>
            </a:r>
            <a:r>
              <a:rPr lang="it-IT" sz="1200" dirty="0" err="1">
                <a:solidFill>
                  <a:srgbClr val="111111"/>
                </a:solidFill>
                <a:effectLst/>
                <a:latin typeface="BvnxlxAdvTT3713a231"/>
              </a:rPr>
              <a:t>objective</a:t>
            </a:r>
            <a:r>
              <a:rPr lang="it-IT" sz="1200" dirty="0">
                <a:solidFill>
                  <a:srgbClr val="111111"/>
                </a:solidFill>
                <a:effectLst/>
                <a:latin typeface="BvnxlxAdvTT3713a231"/>
              </a:rPr>
              <a:t> of </a:t>
            </a:r>
            <a:r>
              <a:rPr lang="it-IT" sz="1200" dirty="0" err="1">
                <a:solidFill>
                  <a:srgbClr val="111111"/>
                </a:solidFill>
                <a:effectLst/>
                <a:latin typeface="BvnxlxAdvTT3713a231"/>
              </a:rPr>
              <a:t>reducing</a:t>
            </a:r>
            <a:r>
              <a:rPr lang="it-IT" sz="1200" dirty="0">
                <a:solidFill>
                  <a:srgbClr val="111111"/>
                </a:solidFill>
                <a:effectLst/>
                <a:latin typeface="BvnxlxAdvTT3713a231"/>
              </a:rPr>
              <a:t> </a:t>
            </a:r>
            <a:r>
              <a:rPr lang="it-IT" sz="1200" dirty="0" err="1">
                <a:solidFill>
                  <a:srgbClr val="111111"/>
                </a:solidFill>
                <a:effectLst/>
                <a:latin typeface="BvnxlxAdvTT3713a231"/>
              </a:rPr>
              <a:t>gastric</a:t>
            </a:r>
            <a:r>
              <a:rPr lang="it-IT" sz="1200" dirty="0">
                <a:solidFill>
                  <a:srgbClr val="111111"/>
                </a:solidFill>
                <a:effectLst/>
                <a:latin typeface="BvnxlxAdvTT3713a231"/>
              </a:rPr>
              <a:t> lumen and alter the </a:t>
            </a:r>
            <a:r>
              <a:rPr lang="it-IT" sz="1200" dirty="0" err="1">
                <a:solidFill>
                  <a:srgbClr val="111111"/>
                </a:solidFill>
                <a:effectLst/>
                <a:latin typeface="BvnxlxAdvTT3713a231"/>
              </a:rPr>
              <a:t>motility</a:t>
            </a:r>
            <a:r>
              <a:rPr lang="it-IT" sz="1200" dirty="0">
                <a:solidFill>
                  <a:srgbClr val="111111"/>
                </a:solidFill>
                <a:effectLst/>
                <a:latin typeface="BvnxlxAdvTT3713a231"/>
              </a:rPr>
              <a:t> of the </a:t>
            </a:r>
            <a:r>
              <a:rPr lang="it-IT" sz="1200" dirty="0" err="1">
                <a:solidFill>
                  <a:srgbClr val="111111"/>
                </a:solidFill>
                <a:effectLst/>
                <a:latin typeface="BvnxlxAdvTT3713a231"/>
              </a:rPr>
              <a:t>stomach</a:t>
            </a:r>
            <a:r>
              <a:rPr lang="it-IT" sz="1200" dirty="0">
                <a:solidFill>
                  <a:srgbClr val="111111"/>
                </a:solidFill>
                <a:effectLst/>
                <a:latin typeface="BvnxlxAdvTT3713a231"/>
              </a:rPr>
              <a:t>. </a:t>
            </a:r>
            <a:endParaRPr lang="en-US" dirty="0"/>
          </a:p>
        </p:txBody>
      </p:sp>
      <p:sp>
        <p:nvSpPr>
          <p:cNvPr id="4" name="Slide Number Placeholder 3"/>
          <p:cNvSpPr>
            <a:spLocks noGrp="1"/>
          </p:cNvSpPr>
          <p:nvPr>
            <p:ph type="sldNum" sz="quarter" idx="5"/>
          </p:nvPr>
        </p:nvSpPr>
        <p:spPr/>
        <p:txBody>
          <a:bodyPr/>
          <a:lstStyle/>
          <a:p>
            <a:fld id="{CCF74231-51A7-471E-AC0C-B5AD9C039FFF}" type="slidenum">
              <a:rPr lang="en-US" smtClean="0"/>
              <a:t>6</a:t>
            </a:fld>
            <a:endParaRPr lang="en-US"/>
          </a:p>
        </p:txBody>
      </p:sp>
    </p:spTree>
    <p:extLst>
      <p:ext uri="{BB962C8B-B14F-4D97-AF65-F5344CB8AC3E}">
        <p14:creationId xmlns:p14="http://schemas.microsoft.com/office/powerpoint/2010/main" val="27659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kern="100" dirty="0">
              <a:solidFill>
                <a:srgbClr val="000000"/>
              </a:solidFill>
              <a:effectLst/>
              <a:latin typeface="Calibri" panose="020F0502020204030204" pitchFamily="34" charset="0"/>
              <a:cs typeface="Times New Roman" panose="02020603050405020304" pitchFamily="18" charset="0"/>
            </a:endParaRPr>
          </a:p>
          <a:p>
            <a:r>
              <a:rPr lang="en-US" b="0" i="0" dirty="0">
                <a:solidFill>
                  <a:srgbClr val="000000"/>
                </a:solidFill>
                <a:effectLst/>
                <a:latin typeface="Verdana" panose="020B0604030504040204" pitchFamily="34" charset="0"/>
              </a:rPr>
              <a:t>We conducted a retrospective analysis on a prospective dataset, including ESG procedures performed from</a:t>
            </a:r>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7</a:t>
            </a:fld>
            <a:endParaRPr lang="cs-CZ"/>
          </a:p>
        </p:txBody>
      </p:sp>
    </p:spTree>
    <p:extLst>
      <p:ext uri="{BB962C8B-B14F-4D97-AF65-F5344CB8AC3E}">
        <p14:creationId xmlns:p14="http://schemas.microsoft.com/office/powerpoint/2010/main" val="239063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8</a:t>
            </a:fld>
            <a:endParaRPr lang="cs-CZ"/>
          </a:p>
        </p:txBody>
      </p:sp>
    </p:spTree>
    <p:extLst>
      <p:ext uri="{BB962C8B-B14F-4D97-AF65-F5344CB8AC3E}">
        <p14:creationId xmlns:p14="http://schemas.microsoft.com/office/powerpoint/2010/main" val="83173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9</a:t>
            </a:fld>
            <a:endParaRPr lang="cs-CZ"/>
          </a:p>
        </p:txBody>
      </p:sp>
    </p:spTree>
    <p:extLst>
      <p:ext uri="{BB962C8B-B14F-4D97-AF65-F5344CB8AC3E}">
        <p14:creationId xmlns:p14="http://schemas.microsoft.com/office/powerpoint/2010/main" val="163072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algn="just"/>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Out of a total of xx patients, 53 patients underwent Re-ESG: 24 for WR, 18 for WP and 12 for WF, after a mean time of 25.4 (</a:t>
                </a:r>
                <a14:m>
                  <m:oMath xmlns:m="http://schemas.openxmlformats.org/officeDocument/2006/math">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11.4) months from P-ESG. One subject underwent a second revision, for a total of 54 revisions.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Both P-ESG and Re-ESG were associated with significant total body weight loss, excess body weight loss and BMI loss up to 24 months (table 2).</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Endoscopic revision was as effective as primary intervention in the short and medium term, as showed in table 3.</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mc:Choice>
        <mc:Fallback xmlns="">
          <p:sp>
            <p:nvSpPr>
              <p:cNvPr id="3" name="Segnaposto note 2"/>
              <p:cNvSpPr>
                <a:spLocks noGrp="1"/>
              </p:cNvSpPr>
              <p:nvPr>
                <p:ph type="body" idx="1"/>
              </p:nvPr>
            </p:nvSpPr>
            <p:spPr/>
            <p:txBody>
              <a:bodyPr/>
              <a:lstStyle/>
              <a:p>
                <a:pPr algn="just"/>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Out of a total of xx patients, 53 patients underwent Re-ESG: 24 for WR, 18 for WP and 12 for WF, after a mean time of 25.4 (</a:t>
                </a:r>
                <a:r>
                  <a:rPr lang="en-US" sz="1800" i="0" kern="100">
                    <a:effectLst/>
                    <a:latin typeface="Cambria Math" panose="02040503050406030204" pitchFamily="18"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11.4) months from P-ESG. One subject underwent a second revision, for a total of 54 revisions.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Both P-ESG and Re-ESG were associated with significant total body weight loss, excess body weight loss and BMI loss up to 24 months (table 2).</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Endoscopic revision was as effective as primary intervention in the short and medium term, as showed in table 3.</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mc:Fallback>
      </mc:AlternateContent>
      <p:sp>
        <p:nvSpPr>
          <p:cNvPr id="4" name="Segnaposto numero diapositiva 3"/>
          <p:cNvSpPr>
            <a:spLocks noGrp="1"/>
          </p:cNvSpPr>
          <p:nvPr>
            <p:ph type="sldNum" sz="quarter" idx="5"/>
          </p:nvPr>
        </p:nvSpPr>
        <p:spPr/>
        <p:txBody>
          <a:bodyPr/>
          <a:lstStyle/>
          <a:p>
            <a:fld id="{CD96C17D-87D8-43F9-B39D-26A782430781}" type="slidenum">
              <a:rPr lang="cs-CZ" smtClean="0"/>
              <a:t>10</a:t>
            </a:fld>
            <a:endParaRPr lang="cs-CZ"/>
          </a:p>
        </p:txBody>
      </p:sp>
    </p:spTree>
    <p:extLst>
      <p:ext uri="{BB962C8B-B14F-4D97-AF65-F5344CB8AC3E}">
        <p14:creationId xmlns:p14="http://schemas.microsoft.com/office/powerpoint/2010/main" val="363294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96C17D-87D8-43F9-B39D-26A782430781}" type="slidenum">
              <a:rPr lang="cs-CZ" smtClean="0"/>
              <a:t>11</a:t>
            </a:fld>
            <a:endParaRPr lang="cs-CZ"/>
          </a:p>
        </p:txBody>
      </p:sp>
    </p:spTree>
    <p:extLst>
      <p:ext uri="{BB962C8B-B14F-4D97-AF65-F5344CB8AC3E}">
        <p14:creationId xmlns:p14="http://schemas.microsoft.com/office/powerpoint/2010/main" val="232392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10/05/24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10/05/24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10/05/24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10/05/24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10/05/24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10/05/24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10/05/24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10/05/24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ezny slide">
    <p:spTree>
      <p:nvGrpSpPr>
        <p:cNvPr id="1" name=""/>
        <p:cNvGrpSpPr/>
        <p:nvPr/>
      </p:nvGrpSpPr>
      <p:grpSpPr>
        <a:xfrm>
          <a:off x="0" y="0"/>
          <a:ext cx="0" cy="0"/>
          <a:chOff x="0" y="0"/>
          <a:chExt cx="0" cy="0"/>
        </a:xfrm>
      </p:grpSpPr>
      <p:sp>
        <p:nvSpPr>
          <p:cNvPr id="7" name="Zástupný symbol pro text 6"/>
          <p:cNvSpPr>
            <a:spLocks noGrp="1"/>
          </p:cNvSpPr>
          <p:nvPr>
            <p:ph type="body" sz="quarter" idx="16" hasCustomPrompt="1"/>
          </p:nvPr>
        </p:nvSpPr>
        <p:spPr>
          <a:xfrm>
            <a:off x="383146" y="959179"/>
            <a:ext cx="11383551" cy="680819"/>
          </a:xfrm>
          <a:prstGeom prst="rect">
            <a:avLst/>
          </a:prstGeom>
        </p:spPr>
        <p:txBody>
          <a:bodyPr lIns="0" tIns="0" rIns="0" bIns="0"/>
          <a:lstStyle>
            <a:lvl1pPr>
              <a:defRPr sz="3200" b="1" baseline="0">
                <a:solidFill>
                  <a:srgbClr val="005CA9"/>
                </a:solidFill>
                <a:latin typeface="Arial" panose="020B0604020202020204" pitchFamily="34" charset="0"/>
                <a:cs typeface="Arial" panose="020B0604020202020204" pitchFamily="34" charset="0"/>
              </a:defRPr>
            </a:lvl1pPr>
          </a:lstStyle>
          <a:p>
            <a:pPr lvl="0"/>
            <a:r>
              <a:rPr lang="cs-CZ" dirty="0" err="1"/>
              <a:t>Headline</a:t>
            </a:r>
            <a:endParaRPr lang="cs-CZ" dirty="0"/>
          </a:p>
        </p:txBody>
      </p:sp>
      <p:sp>
        <p:nvSpPr>
          <p:cNvPr id="18" name="Zástupný symbol pro text 17"/>
          <p:cNvSpPr>
            <a:spLocks noGrp="1"/>
          </p:cNvSpPr>
          <p:nvPr>
            <p:ph type="body" sz="quarter" idx="17" hasCustomPrompt="1"/>
          </p:nvPr>
        </p:nvSpPr>
        <p:spPr>
          <a:xfrm>
            <a:off x="384125" y="1694703"/>
            <a:ext cx="11382572" cy="4760383"/>
          </a:xfrm>
          <a:prstGeom prst="rect">
            <a:avLst/>
          </a:prstGeom>
        </p:spPr>
        <p:txBody>
          <a:bodyPr lIns="0" tIns="0" rIns="0" bIns="0"/>
          <a:lstStyle>
            <a:lvl1pPr>
              <a:defRPr sz="2133" b="1">
                <a:solidFill>
                  <a:schemeClr val="tx1"/>
                </a:solidFill>
                <a:latin typeface="Arial" panose="020B0604020202020204" pitchFamily="34" charset="0"/>
                <a:cs typeface="Arial" panose="020B0604020202020204" pitchFamily="34" charset="0"/>
              </a:defRPr>
            </a:lvl1pPr>
            <a:lvl2pPr marL="243411" indent="-243411">
              <a:buFont typeface="Arial" panose="020B0604020202020204" pitchFamily="34" charset="0"/>
              <a:buChar char="●"/>
              <a:defRPr sz="2133">
                <a:latin typeface="Arial" panose="020B0604020202020204" pitchFamily="34" charset="0"/>
                <a:cs typeface="Arial" panose="020B0604020202020204" pitchFamily="34" charset="0"/>
              </a:defRPr>
            </a:lvl2pPr>
            <a:lvl3pPr marL="489588" indent="-244794">
              <a:buFont typeface="Courier New" panose="02070309020205020404" pitchFamily="49" charset="0"/>
              <a:buChar char="o"/>
              <a:defRPr sz="2133">
                <a:latin typeface="Arial" panose="020B0604020202020204" pitchFamily="34" charset="0"/>
                <a:cs typeface="Arial" panose="020B0604020202020204" pitchFamily="34" charset="0"/>
              </a:defRPr>
            </a:lvl3pPr>
            <a:lvl4pPr marL="719649" indent="-243411">
              <a:defRPr sz="2133">
                <a:latin typeface="Arial" panose="020B0604020202020204" pitchFamily="34" charset="0"/>
                <a:cs typeface="Arial" panose="020B0604020202020204" pitchFamily="34" charset="0"/>
              </a:defRPr>
            </a:lvl4pPr>
            <a:lvl5pPr marL="1079473" indent="-243411">
              <a:defRPr sz="2133">
                <a:latin typeface="Arial" panose="020B0604020202020204" pitchFamily="34" charset="0"/>
                <a:cs typeface="Arial" panose="020B0604020202020204" pitchFamily="34" charset="0"/>
              </a:defRPr>
            </a:lvl5pPr>
          </a:lstStyle>
          <a:p>
            <a:pPr lvl="0"/>
            <a:r>
              <a:rPr lang="en-US" dirty="0"/>
              <a:t>Text</a:t>
            </a:r>
          </a:p>
          <a:p>
            <a:pPr lvl="2"/>
            <a:r>
              <a:rPr lang="cs-CZ" dirty="0"/>
              <a:t>Text</a:t>
            </a:r>
          </a:p>
          <a:p>
            <a:pPr lvl="3"/>
            <a:r>
              <a:rPr lang="cs-CZ" dirty="0"/>
              <a:t>Text</a:t>
            </a:r>
          </a:p>
          <a:p>
            <a:pPr lvl="4"/>
            <a:r>
              <a:rPr lang="cs-CZ" dirty="0"/>
              <a:t>Text</a:t>
            </a:r>
          </a:p>
        </p:txBody>
      </p:sp>
    </p:spTree>
    <p:extLst>
      <p:ext uri="{BB962C8B-B14F-4D97-AF65-F5344CB8AC3E}">
        <p14:creationId xmlns:p14="http://schemas.microsoft.com/office/powerpoint/2010/main" val="134250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5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stazione della sezione">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10/05/24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10/05/24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10/05/24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10/05/24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10/05/24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9" r:id="rId21"/>
    <p:sldLayoutId id="2147483730" r:id="rId22"/>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6">
            <a:extLst>
              <a:ext uri="{FF2B5EF4-FFF2-40B4-BE49-F238E27FC236}">
                <a16:creationId xmlns:a16="http://schemas.microsoft.com/office/drawing/2014/main" id="{FEBAB217-11C8-DFC2-15BC-7679362A24A9}"/>
              </a:ext>
            </a:extLst>
          </p:cNvPr>
          <p:cNvSpPr txBox="1">
            <a:spLocks/>
          </p:cNvSpPr>
          <p:nvPr/>
        </p:nvSpPr>
        <p:spPr>
          <a:xfrm>
            <a:off x="6096000" y="1166648"/>
            <a:ext cx="5633544" cy="4740166"/>
          </a:xfrm>
          <a:prstGeom prst="rect">
            <a:avLst/>
          </a:prstGeom>
        </p:spPr>
        <p:txBody>
          <a:bodyPr lIns="0" tIns="0" rIns="0" bIns="0" anchor="b" anchorCtr="0"/>
          <a:lstStyle>
            <a:lvl1pPr marL="0" indent="0" algn="l" defTabSz="457200" rtl="0" eaLnBrk="1" latinLnBrk="0" hangingPunct="1">
              <a:spcBef>
                <a:spcPct val="20000"/>
              </a:spcBef>
              <a:buFont typeface="Arial"/>
              <a:buNone/>
              <a:defRPr sz="2400" b="1" kern="1200" baseline="0">
                <a:solidFill>
                  <a:srgbClr val="005CA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it-IT" sz="2400" kern="100" dirty="0">
                <a:cs typeface="Times New Roman" panose="02020603050405020304" pitchFamily="18" charset="0"/>
              </a:rPr>
              <a:t>The impact of re-do </a:t>
            </a:r>
            <a:r>
              <a:rPr lang="it-IT" sz="2400" kern="100" dirty="0" err="1">
                <a:cs typeface="Times New Roman" panose="02020603050405020304" pitchFamily="18" charset="0"/>
              </a:rPr>
              <a:t>Endoscopic</a:t>
            </a:r>
            <a:r>
              <a:rPr lang="it-IT" sz="2400" kern="100" dirty="0">
                <a:cs typeface="Times New Roman" panose="02020603050405020304" pitchFamily="18" charset="0"/>
              </a:rPr>
              <a:t> Sleeve </a:t>
            </a:r>
            <a:r>
              <a:rPr lang="it-IT" sz="2400" kern="100" dirty="0" err="1">
                <a:cs typeface="Times New Roman" panose="02020603050405020304" pitchFamily="18" charset="0"/>
              </a:rPr>
              <a:t>Gastroplasty</a:t>
            </a:r>
            <a:r>
              <a:rPr lang="it-IT" sz="2400" kern="100" dirty="0">
                <a:cs typeface="Times New Roman" panose="02020603050405020304" pitchFamily="18" charset="0"/>
              </a:rPr>
              <a:t> for </a:t>
            </a:r>
            <a:r>
              <a:rPr lang="it-IT" sz="2400" kern="100" dirty="0" err="1">
                <a:cs typeface="Times New Roman" panose="02020603050405020304" pitchFamily="18" charset="0"/>
              </a:rPr>
              <a:t>insufficient</a:t>
            </a:r>
            <a:r>
              <a:rPr lang="it-IT" sz="2400" kern="100" dirty="0">
                <a:cs typeface="Times New Roman" panose="02020603050405020304" pitchFamily="18" charset="0"/>
              </a:rPr>
              <a:t> weight </a:t>
            </a:r>
            <a:r>
              <a:rPr lang="it-IT" sz="2400" kern="100" dirty="0" err="1">
                <a:cs typeface="Times New Roman" panose="02020603050405020304" pitchFamily="18" charset="0"/>
              </a:rPr>
              <a:t>loss</a:t>
            </a:r>
            <a:r>
              <a:rPr lang="it-IT" sz="2400" kern="100" dirty="0">
                <a:cs typeface="Times New Roman" panose="02020603050405020304" pitchFamily="18" charset="0"/>
              </a:rPr>
              <a:t>, weight plateau and weight </a:t>
            </a:r>
            <a:r>
              <a:rPr lang="it-IT" sz="2400" kern="100" dirty="0" err="1">
                <a:cs typeface="Times New Roman" panose="02020603050405020304" pitchFamily="18" charset="0"/>
              </a:rPr>
              <a:t>regain</a:t>
            </a:r>
            <a:endParaRPr lang="it-IT" sz="2400" kern="100" dirty="0">
              <a:cs typeface="Times New Roman" panose="02020603050405020304" pitchFamily="18" charset="0"/>
            </a:endParaRPr>
          </a:p>
          <a:p>
            <a:pPr algn="r"/>
            <a:endParaRPr lang="cs-CZ" sz="2800" b="0" dirty="0">
              <a:solidFill>
                <a:schemeClr val="tx1"/>
              </a:solidFill>
            </a:endParaRPr>
          </a:p>
          <a:p>
            <a:pPr algn="r"/>
            <a:endParaRPr lang="cs-CZ" sz="2800" b="0" dirty="0">
              <a:solidFill>
                <a:schemeClr val="tx1"/>
              </a:solidFill>
            </a:endParaRPr>
          </a:p>
          <a:p>
            <a:pPr algn="r"/>
            <a:r>
              <a:rPr lang="cs-CZ" sz="1600" dirty="0">
                <a:solidFill>
                  <a:schemeClr val="tx1"/>
                </a:solidFill>
              </a:rPr>
              <a:t>Loredana Gualtieri</a:t>
            </a:r>
            <a:r>
              <a:rPr lang="cs-CZ" sz="1400" b="0" dirty="0">
                <a:solidFill>
                  <a:schemeClr val="tx1"/>
                </a:solidFill>
              </a:rPr>
              <a:t>, </a:t>
            </a:r>
          </a:p>
          <a:p>
            <a:pPr algn="r"/>
            <a:r>
              <a:rPr lang="it-IT" sz="1400" b="0" dirty="0">
                <a:solidFill>
                  <a:schemeClr val="tx1"/>
                </a:solidFill>
              </a:rPr>
              <a:t>Giorgio Carlino, Valerio Pontecorvi, </a:t>
            </a:r>
          </a:p>
          <a:p>
            <a:pPr algn="r"/>
            <a:r>
              <a:rPr lang="it-IT" sz="1400" b="0" dirty="0">
                <a:solidFill>
                  <a:schemeClr val="tx1"/>
                </a:solidFill>
              </a:rPr>
              <a:t>Maria Valeria Matteo, Martina De Siena, </a:t>
            </a:r>
          </a:p>
          <a:p>
            <a:pPr algn="r"/>
            <a:r>
              <a:rPr lang="it-IT" sz="1400" b="0" dirty="0">
                <a:solidFill>
                  <a:schemeClr val="tx1"/>
                </a:solidFill>
              </a:rPr>
              <a:t>Cristiano Spada, Ivo </a:t>
            </a:r>
            <a:r>
              <a:rPr lang="it-IT" sz="1400" b="0" dirty="0" err="1">
                <a:solidFill>
                  <a:schemeClr val="tx1"/>
                </a:solidFill>
              </a:rPr>
              <a:t>Boskoski</a:t>
            </a:r>
            <a:r>
              <a:rPr lang="it-IT" sz="1400" b="0" dirty="0">
                <a:solidFill>
                  <a:schemeClr val="tx1"/>
                </a:solidFill>
              </a:rPr>
              <a:t>, Vincenzo Bove </a:t>
            </a:r>
          </a:p>
          <a:p>
            <a:pPr algn="r"/>
            <a:r>
              <a:rPr lang="it-IT" sz="1400" b="0" dirty="0">
                <a:solidFill>
                  <a:schemeClr val="tx1"/>
                </a:solidFill>
              </a:rPr>
              <a:t>Digestive </a:t>
            </a:r>
            <a:r>
              <a:rPr lang="it-IT" sz="1400" b="0" dirty="0" err="1">
                <a:solidFill>
                  <a:schemeClr val="tx1"/>
                </a:solidFill>
              </a:rPr>
              <a:t>Endoscopy</a:t>
            </a:r>
            <a:r>
              <a:rPr lang="it-IT" sz="1400" b="0" dirty="0">
                <a:solidFill>
                  <a:schemeClr val="tx1"/>
                </a:solidFill>
              </a:rPr>
              <a:t> Unit, </a:t>
            </a:r>
          </a:p>
          <a:p>
            <a:pPr algn="r"/>
            <a:r>
              <a:rPr lang="it-IT" sz="1400" b="0" dirty="0">
                <a:solidFill>
                  <a:schemeClr val="tx1"/>
                </a:solidFill>
              </a:rPr>
              <a:t>Fondazione Policlinico Universitario Agostino Gemelli IRCCS, Rome, </a:t>
            </a:r>
            <a:r>
              <a:rPr lang="it-IT" sz="1400" b="0" dirty="0" err="1">
                <a:solidFill>
                  <a:schemeClr val="tx1"/>
                </a:solidFill>
              </a:rPr>
              <a:t>Italy</a:t>
            </a:r>
            <a:r>
              <a:rPr lang="cs-CZ" sz="1400" b="0" dirty="0">
                <a:solidFill>
                  <a:schemeClr val="tx1"/>
                </a:solidFill>
              </a:rPr>
              <a:t> </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9CB14-F304-6A53-D528-FBD34294C639}"/>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204E592B-1E09-8F26-820E-016E7424138B}"/>
              </a:ext>
            </a:extLst>
          </p:cNvPr>
          <p:cNvSpPr>
            <a:spLocks noGrp="1"/>
          </p:cNvSpPr>
          <p:nvPr>
            <p:ph type="body" sz="quarter" idx="16"/>
          </p:nvPr>
        </p:nvSpPr>
        <p:spPr>
          <a:xfrm>
            <a:off x="383148" y="959178"/>
            <a:ext cx="2975195" cy="625783"/>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normAutofit lnSpcReduction="10000"/>
          </a:bodyPr>
          <a:lstStyle/>
          <a:p>
            <a:pPr algn="ctr"/>
            <a:r>
              <a:rPr lang="it-IT" b="1" dirty="0"/>
              <a:t>RESULTS</a:t>
            </a:r>
          </a:p>
        </p:txBody>
      </p:sp>
      <p:sp>
        <p:nvSpPr>
          <p:cNvPr id="7" name="CasellaDiTesto 6">
            <a:extLst>
              <a:ext uri="{FF2B5EF4-FFF2-40B4-BE49-F238E27FC236}">
                <a16:creationId xmlns:a16="http://schemas.microsoft.com/office/drawing/2014/main" id="{B3161830-2E83-8865-A83E-AF47F13997DD}"/>
              </a:ext>
            </a:extLst>
          </p:cNvPr>
          <p:cNvSpPr txBox="1"/>
          <p:nvPr/>
        </p:nvSpPr>
        <p:spPr>
          <a:xfrm>
            <a:off x="4287748" y="1338740"/>
            <a:ext cx="6096000" cy="461665"/>
          </a:xfrm>
          <a:prstGeom prst="rect">
            <a:avLst/>
          </a:prstGeom>
          <a:noFill/>
        </p:spPr>
        <p:txBody>
          <a:bodyPr wrap="square">
            <a:spAutoFit/>
          </a:bodyPr>
          <a:lstStyle/>
          <a:p>
            <a:pPr marL="342891" indent="-342891" algn="just">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578 subjects underwent ESG</a:t>
            </a:r>
          </a:p>
        </p:txBody>
      </p:sp>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7AD12AD4-9B1B-7723-890A-4FF1ACBB0DD8}"/>
                  </a:ext>
                </a:extLst>
              </p:cNvPr>
              <p:cNvSpPr txBox="1"/>
              <p:nvPr/>
            </p:nvSpPr>
            <p:spPr>
              <a:xfrm>
                <a:off x="616086" y="2419795"/>
                <a:ext cx="10959829" cy="3903954"/>
              </a:xfrm>
              <a:prstGeom prst="rect">
                <a:avLst/>
              </a:prstGeom>
              <a:noFill/>
            </p:spPr>
            <p:txBody>
              <a:bodyPr wrap="square">
                <a:spAutoFit/>
              </a:bodyPr>
              <a:lstStyle/>
              <a:p>
                <a:pPr marL="380990" indent="-380990" algn="just">
                  <a:lnSpc>
                    <a:spcPct val="150000"/>
                  </a:lnSpc>
                  <a:buFont typeface="Wingdings" pitchFamily="2" charset="2"/>
                  <a:buChar char="v"/>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53 patients (9.2%) underwent Re-ESG after a mean time of 25.4 (</a:t>
                </a:r>
                <a14:m>
                  <m:oMath xmlns:m="http://schemas.openxmlformats.org/officeDocument/2006/math">
                    <m:r>
                      <a:rPr lang="en-US" sz="2400" i="1"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400" kern="100" dirty="0">
                    <a:latin typeface="Times New Roman" panose="02020603050405020304" pitchFamily="18" charset="0"/>
                    <a:ea typeface="Calibri" panose="020F0502020204030204" pitchFamily="34" charset="0"/>
                    <a:cs typeface="Times New Roman" panose="02020603050405020304" pitchFamily="18" charset="0"/>
                  </a:rPr>
                  <a:t>11.4) months from P-ESG : </a:t>
                </a:r>
              </a:p>
              <a:p>
                <a:pPr marL="1600160" lvl="2" indent="-380990" algn="just">
                  <a:lnSpc>
                    <a:spcPct val="150000"/>
                  </a:lnSpc>
                  <a:buFont typeface="Wingdings"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24 for Weigh Regain, </a:t>
                </a:r>
              </a:p>
              <a:p>
                <a:pPr marL="1600160" lvl="2" indent="-380990" algn="just">
                  <a:lnSpc>
                    <a:spcPct val="150000"/>
                  </a:lnSpc>
                  <a:buFont typeface="Wingdings"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18 for Weight Plateau</a:t>
                </a:r>
              </a:p>
              <a:p>
                <a:pPr marL="1600160" lvl="2" indent="-380990" algn="just">
                  <a:lnSpc>
                    <a:spcPct val="150000"/>
                  </a:lnSpc>
                  <a:buFont typeface="Wingdings" pitchFamily="2" charset="2"/>
                  <a:buChar char="Ø"/>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12 for Weight Failure</a:t>
                </a:r>
              </a:p>
              <a:p>
                <a:pPr lvl="1" algn="just">
                  <a:lnSpc>
                    <a:spcPct val="150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5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One subject underwent a second revision, for a total of 54 revisions. </a:t>
                </a:r>
                <a:endParaRPr lang="it-IT" sz="2400" kern="1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CasellaDiTesto 4">
                <a:extLst>
                  <a:ext uri="{FF2B5EF4-FFF2-40B4-BE49-F238E27FC236}">
                    <a16:creationId xmlns:a16="http://schemas.microsoft.com/office/drawing/2014/main" id="{7AD12AD4-9B1B-7723-890A-4FF1ACBB0DD8}"/>
                  </a:ext>
                </a:extLst>
              </p:cNvPr>
              <p:cNvSpPr txBox="1">
                <a:spLocks noRot="1" noChangeAspect="1" noMove="1" noResize="1" noEditPoints="1" noAdjustHandles="1" noChangeArrowheads="1" noChangeShapeType="1" noTextEdit="1"/>
              </p:cNvSpPr>
              <p:nvPr/>
            </p:nvSpPr>
            <p:spPr>
              <a:xfrm>
                <a:off x="616086" y="2419795"/>
                <a:ext cx="10959829" cy="3903954"/>
              </a:xfrm>
              <a:prstGeom prst="rect">
                <a:avLst/>
              </a:prstGeom>
              <a:blipFill>
                <a:blip r:embed="rId3"/>
                <a:stretch>
                  <a:fillRect l="-810" r="-810" b="-2922"/>
                </a:stretch>
              </a:blipFill>
            </p:spPr>
            <p:txBody>
              <a:bodyPr/>
              <a:lstStyle/>
              <a:p>
                <a:r>
                  <a:rPr lang="it-IT">
                    <a:noFill/>
                  </a:rPr>
                  <a:t> </a:t>
                </a:r>
              </a:p>
            </p:txBody>
          </p:sp>
        </mc:Fallback>
      </mc:AlternateContent>
      <p:graphicFrame>
        <p:nvGraphicFramePr>
          <p:cNvPr id="2" name="Tabella 1">
            <a:extLst>
              <a:ext uri="{FF2B5EF4-FFF2-40B4-BE49-F238E27FC236}">
                <a16:creationId xmlns:a16="http://schemas.microsoft.com/office/drawing/2014/main" id="{68599F71-E65F-396E-FF52-FC079F7E55F2}"/>
              </a:ext>
            </a:extLst>
          </p:cNvPr>
          <p:cNvGraphicFramePr>
            <a:graphicFrameLocks noGrp="1"/>
          </p:cNvGraphicFramePr>
          <p:nvPr/>
        </p:nvGraphicFramePr>
        <p:xfrm>
          <a:off x="5862536" y="3449834"/>
          <a:ext cx="5713379" cy="2069428"/>
        </p:xfrm>
        <a:graphic>
          <a:graphicData uri="http://schemas.openxmlformats.org/drawingml/2006/table">
            <a:tbl>
              <a:tblPr firstRow="1" firstCol="1" bandRow="1">
                <a:tableStyleId>{5C22544A-7EE6-4342-B048-85BDC9FD1C3A}</a:tableStyleId>
              </a:tblPr>
              <a:tblGrid>
                <a:gridCol w="4216973">
                  <a:extLst>
                    <a:ext uri="{9D8B030D-6E8A-4147-A177-3AD203B41FA5}">
                      <a16:colId xmlns:a16="http://schemas.microsoft.com/office/drawing/2014/main" val="30509168"/>
                    </a:ext>
                  </a:extLst>
                </a:gridCol>
                <a:gridCol w="1496405">
                  <a:extLst>
                    <a:ext uri="{9D8B030D-6E8A-4147-A177-3AD203B41FA5}">
                      <a16:colId xmlns:a16="http://schemas.microsoft.com/office/drawing/2014/main" val="964147904"/>
                    </a:ext>
                  </a:extLst>
                </a:gridCol>
              </a:tblGrid>
              <a:tr h="480848">
                <a:tc>
                  <a:txBody>
                    <a:bodyPr/>
                    <a:lstStyle/>
                    <a:p>
                      <a:pPr algn="just">
                        <a:lnSpc>
                          <a:spcPct val="150000"/>
                        </a:lnSpc>
                      </a:pPr>
                      <a:r>
                        <a:rPr lang="en-US" sz="1900" kern="100" dirty="0">
                          <a:solidFill>
                            <a:schemeClr val="tx1"/>
                          </a:solidFill>
                          <a:effectLst/>
                          <a:highlight>
                            <a:srgbClr val="FFFFFF"/>
                          </a:highlight>
                          <a:latin typeface="Arial" panose="020B0604020202020204" pitchFamily="34" charset="0"/>
                          <a:cs typeface="Arial" panose="020B0604020202020204" pitchFamily="34" charset="0"/>
                        </a:rPr>
                        <a:t>Number of patients </a:t>
                      </a:r>
                      <a:endParaRPr lang="it-IT" sz="2100" kern="100" dirty="0">
                        <a:solidFill>
                          <a:schemeClr val="tx1"/>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marL="449580" algn="r">
                        <a:lnSpc>
                          <a:spcPct val="150000"/>
                        </a:lnSpc>
                      </a:pPr>
                      <a:r>
                        <a:rPr lang="en-US" sz="2100" kern="100" dirty="0">
                          <a:solidFill>
                            <a:schemeClr val="tx1"/>
                          </a:solidFill>
                          <a:effectLst/>
                          <a:highlight>
                            <a:srgbClr val="FFFFFF"/>
                          </a:highlight>
                          <a:latin typeface="Arial" panose="020B0604020202020204" pitchFamily="34" charset="0"/>
                          <a:cs typeface="Arial" panose="020B0604020202020204" pitchFamily="34" charset="0"/>
                        </a:rPr>
                        <a:t>53</a:t>
                      </a:r>
                      <a:endParaRPr lang="it-IT" sz="2100" kern="100" dirty="0">
                        <a:solidFill>
                          <a:schemeClr val="tx1"/>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1189191553"/>
                  </a:ext>
                </a:extLst>
              </a:tr>
              <a:tr h="479711">
                <a:tc>
                  <a:txBody>
                    <a:bodyPr/>
                    <a:lstStyle/>
                    <a:p>
                      <a:pPr algn="just">
                        <a:lnSpc>
                          <a:spcPct val="150000"/>
                        </a:lnSpc>
                      </a:pPr>
                      <a:r>
                        <a:rPr lang="en-US" sz="1900" kern="100">
                          <a:solidFill>
                            <a:schemeClr val="tx1"/>
                          </a:solidFill>
                          <a:effectLst/>
                          <a:highlight>
                            <a:srgbClr val="EDEDED"/>
                          </a:highlight>
                          <a:latin typeface="Arial" panose="020B0604020202020204" pitchFamily="34" charset="0"/>
                          <a:cs typeface="Arial" panose="020B0604020202020204" pitchFamily="34" charset="0"/>
                        </a:rPr>
                        <a:t>Age (years) mean ± SD</a:t>
                      </a:r>
                      <a:endParaRPr lang="it-IT" sz="2100" kern="10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algn="r">
                        <a:lnSpc>
                          <a:spcPct val="150000"/>
                        </a:lnSpc>
                      </a:pPr>
                      <a:r>
                        <a:rPr lang="en-US" sz="2100" kern="100" dirty="0">
                          <a:solidFill>
                            <a:schemeClr val="tx1"/>
                          </a:solidFill>
                          <a:effectLst/>
                          <a:highlight>
                            <a:srgbClr val="EDEDED"/>
                          </a:highlight>
                          <a:latin typeface="Arial" panose="020B0604020202020204" pitchFamily="34" charset="0"/>
                          <a:cs typeface="Arial" panose="020B0604020202020204" pitchFamily="34" charset="0"/>
                        </a:rPr>
                        <a:t>43.5 </a:t>
                      </a:r>
                      <a:r>
                        <a:rPr lang="en-US" sz="2100" kern="100" dirty="0">
                          <a:solidFill>
                            <a:schemeClr val="tx1"/>
                          </a:solidFill>
                          <a:effectLst/>
                          <a:highlight>
                            <a:srgbClr val="EDEDED"/>
                          </a:highlight>
                          <a:latin typeface="Arial" panose="020B0604020202020204" pitchFamily="34" charset="0"/>
                          <a:cs typeface="Arial" panose="020B0604020202020204" pitchFamily="34" charset="0"/>
                          <a:sym typeface="Symbol" pitchFamily="2" charset="2"/>
                        </a:rPr>
                        <a:t></a:t>
                      </a:r>
                      <a:r>
                        <a:rPr lang="en-US" sz="2100" kern="100" dirty="0">
                          <a:solidFill>
                            <a:schemeClr val="tx1"/>
                          </a:solidFill>
                          <a:effectLst/>
                          <a:highlight>
                            <a:srgbClr val="EDEDED"/>
                          </a:highlight>
                          <a:latin typeface="Arial" panose="020B0604020202020204" pitchFamily="34" charset="0"/>
                          <a:cs typeface="Arial" panose="020B0604020202020204" pitchFamily="34" charset="0"/>
                        </a:rPr>
                        <a:t> 9.6</a:t>
                      </a:r>
                      <a:endParaRPr lang="it-IT" sz="2100"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245883202"/>
                  </a:ext>
                </a:extLst>
              </a:tr>
              <a:tr h="479711">
                <a:tc>
                  <a:txBody>
                    <a:bodyPr/>
                    <a:lstStyle/>
                    <a:p>
                      <a:pPr algn="just">
                        <a:lnSpc>
                          <a:spcPct val="150000"/>
                        </a:lnSpc>
                      </a:pPr>
                      <a:r>
                        <a:rPr lang="en-US" sz="1900" kern="100" dirty="0">
                          <a:solidFill>
                            <a:schemeClr val="tx1"/>
                          </a:solidFill>
                          <a:effectLst/>
                          <a:highlight>
                            <a:srgbClr val="EDEDED"/>
                          </a:highlight>
                          <a:latin typeface="Arial" panose="020B0604020202020204" pitchFamily="34" charset="0"/>
                          <a:cs typeface="Arial" panose="020B0604020202020204" pitchFamily="34" charset="0"/>
                        </a:rPr>
                        <a:t>BMI, mean ± SD</a:t>
                      </a:r>
                      <a:endParaRPr lang="it-IT" sz="2100"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algn="r">
                        <a:lnSpc>
                          <a:spcPct val="150000"/>
                        </a:lnSpc>
                      </a:pPr>
                      <a:r>
                        <a:rPr lang="en-US" sz="2100" b="1" kern="100" dirty="0">
                          <a:solidFill>
                            <a:schemeClr val="tx1"/>
                          </a:solidFill>
                          <a:effectLst/>
                          <a:highlight>
                            <a:srgbClr val="EDEDED"/>
                          </a:highlight>
                          <a:latin typeface="Arial" panose="020B0604020202020204" pitchFamily="34" charset="0"/>
                          <a:cs typeface="Arial" panose="020B0604020202020204" pitchFamily="34" charset="0"/>
                        </a:rPr>
                        <a:t>35.5 </a:t>
                      </a:r>
                      <a:r>
                        <a:rPr lang="en-US" sz="2100" b="1" kern="100" dirty="0">
                          <a:solidFill>
                            <a:schemeClr val="tx1"/>
                          </a:solidFill>
                          <a:effectLst/>
                          <a:highlight>
                            <a:srgbClr val="EDEDED"/>
                          </a:highlight>
                          <a:latin typeface="Arial" panose="020B0604020202020204" pitchFamily="34" charset="0"/>
                          <a:cs typeface="Arial" panose="020B0604020202020204" pitchFamily="34" charset="0"/>
                          <a:sym typeface="Symbol" pitchFamily="2" charset="2"/>
                        </a:rPr>
                        <a:t></a:t>
                      </a:r>
                      <a:r>
                        <a:rPr lang="en-US" sz="2100" b="1" kern="100" dirty="0">
                          <a:solidFill>
                            <a:schemeClr val="tx1"/>
                          </a:solidFill>
                          <a:effectLst/>
                          <a:highlight>
                            <a:srgbClr val="EDEDED"/>
                          </a:highlight>
                          <a:latin typeface="Arial" panose="020B0604020202020204" pitchFamily="34" charset="0"/>
                          <a:cs typeface="Arial" panose="020B0604020202020204" pitchFamily="34" charset="0"/>
                        </a:rPr>
                        <a:t> 4.3</a:t>
                      </a:r>
                      <a:endParaRPr lang="it-IT" sz="2100" b="1"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14141332"/>
                  </a:ext>
                </a:extLst>
              </a:tr>
              <a:tr h="629159">
                <a:tc gridSpan="2">
                  <a:txBody>
                    <a:bodyPr/>
                    <a:lstStyle/>
                    <a:p>
                      <a:pPr algn="r">
                        <a:lnSpc>
                          <a:spcPct val="150000"/>
                        </a:lnSpc>
                      </a:pPr>
                      <a:r>
                        <a:rPr lang="en-US" sz="1500" kern="100" dirty="0">
                          <a:solidFill>
                            <a:schemeClr val="tx1"/>
                          </a:solidFill>
                          <a:effectLst/>
                          <a:highlight>
                            <a:srgbClr val="EDEDED"/>
                          </a:highlight>
                          <a:latin typeface="Arial" panose="020B0604020202020204" pitchFamily="34" charset="0"/>
                          <a:cs typeface="Arial" panose="020B0604020202020204" pitchFamily="34" charset="0"/>
                        </a:rPr>
                        <a:t>n= numbers of patients; BMI: Body Mass Index; SD: Standard Deviation.</a:t>
                      </a:r>
                      <a:endParaRPr lang="it-IT" sz="2100"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tc hMerge="1">
                  <a:txBody>
                    <a:bodyPr/>
                    <a:lstStyle/>
                    <a:p>
                      <a:endParaRPr lang="it-IT"/>
                    </a:p>
                  </a:txBody>
                  <a:tcPr/>
                </a:tc>
                <a:extLst>
                  <a:ext uri="{0D108BD9-81ED-4DB2-BD59-A6C34878D82A}">
                    <a16:rowId xmlns:a16="http://schemas.microsoft.com/office/drawing/2014/main" val="1064824344"/>
                  </a:ext>
                </a:extLst>
              </a:tr>
            </a:tbl>
          </a:graphicData>
        </a:graphic>
      </p:graphicFrame>
      <p:sp>
        <p:nvSpPr>
          <p:cNvPr id="6" name="CasellaDiTesto 5">
            <a:extLst>
              <a:ext uri="{FF2B5EF4-FFF2-40B4-BE49-F238E27FC236}">
                <a16:creationId xmlns:a16="http://schemas.microsoft.com/office/drawing/2014/main" id="{D09D58AC-6289-853C-D179-299AE0B4F97F}"/>
              </a:ext>
            </a:extLst>
          </p:cNvPr>
          <p:cNvSpPr txBox="1"/>
          <p:nvPr/>
        </p:nvSpPr>
        <p:spPr>
          <a:xfrm>
            <a:off x="7016886" y="6347423"/>
            <a:ext cx="5149175" cy="420756"/>
          </a:xfrm>
          <a:prstGeom prst="rect">
            <a:avLst/>
          </a:prstGeom>
          <a:noFill/>
        </p:spPr>
        <p:txBody>
          <a:bodyPr wrap="square">
            <a:spAutoFit/>
          </a:bodyPr>
          <a:lstStyle/>
          <a:p>
            <a:pPr algn="just"/>
            <a:r>
              <a:rPr lang="it-IT" sz="1067" dirty="0">
                <a:latin typeface="Calibri" panose="020F0502020204030204" pitchFamily="34" charset="0"/>
                <a:ea typeface="Calibri" panose="020F0502020204030204" pitchFamily="34" charset="0"/>
                <a:cs typeface="Times New Roman" panose="02020603050405020304" pitchFamily="18" charset="0"/>
              </a:rPr>
              <a:t>Lopez-Nava G, </a:t>
            </a:r>
            <a:r>
              <a:rPr lang="it-IT" sz="1067" dirty="0" err="1">
                <a:latin typeface="Calibri" panose="020F0502020204030204" pitchFamily="34" charset="0"/>
                <a:ea typeface="Calibri" panose="020F0502020204030204" pitchFamily="34" charset="0"/>
                <a:cs typeface="Times New Roman" panose="02020603050405020304" pitchFamily="18" charset="0"/>
              </a:rPr>
              <a:t>Sharaiha</a:t>
            </a:r>
            <a:r>
              <a:rPr lang="it-IT" sz="1067" dirty="0">
                <a:latin typeface="Calibri" panose="020F0502020204030204" pitchFamily="34" charset="0"/>
                <a:ea typeface="Calibri" panose="020F0502020204030204" pitchFamily="34" charset="0"/>
                <a:cs typeface="Times New Roman" panose="02020603050405020304" pitchFamily="18" charset="0"/>
              </a:rPr>
              <a:t> RZ, Vargas EJ, et al. </a:t>
            </a:r>
            <a:r>
              <a:rPr lang="it-IT" sz="1067" dirty="0" err="1">
                <a:latin typeface="Calibri" panose="020F0502020204030204" pitchFamily="34" charset="0"/>
                <a:ea typeface="Calibri" panose="020F0502020204030204" pitchFamily="34" charset="0"/>
                <a:cs typeface="Times New Roman" panose="02020603050405020304" pitchFamily="18" charset="0"/>
              </a:rPr>
              <a:t>Endoscopic</a:t>
            </a:r>
            <a:r>
              <a:rPr lang="it-IT" sz="1067" dirty="0">
                <a:latin typeface="Calibri" panose="020F0502020204030204" pitchFamily="34" charset="0"/>
                <a:ea typeface="Calibri" panose="020F0502020204030204" pitchFamily="34" charset="0"/>
                <a:cs typeface="Times New Roman" panose="02020603050405020304" pitchFamily="18" charset="0"/>
              </a:rPr>
              <a:t> Sleeve </a:t>
            </a:r>
            <a:r>
              <a:rPr lang="it-IT" sz="1067" dirty="0" err="1">
                <a:latin typeface="Calibri" panose="020F0502020204030204" pitchFamily="34" charset="0"/>
                <a:ea typeface="Calibri" panose="020F0502020204030204" pitchFamily="34" charset="0"/>
                <a:cs typeface="Times New Roman" panose="02020603050405020304" pitchFamily="18" charset="0"/>
              </a:rPr>
              <a:t>Gastroplasty</a:t>
            </a:r>
            <a:r>
              <a:rPr lang="it-IT" sz="1067" dirty="0">
                <a:latin typeface="Calibri" panose="020F0502020204030204" pitchFamily="34" charset="0"/>
                <a:ea typeface="Calibri" panose="020F0502020204030204" pitchFamily="34" charset="0"/>
                <a:cs typeface="Times New Roman" panose="02020603050405020304" pitchFamily="18" charset="0"/>
              </a:rPr>
              <a:t> for </a:t>
            </a:r>
            <a:r>
              <a:rPr lang="it-IT" sz="1067" dirty="0" err="1">
                <a:latin typeface="Calibri" panose="020F0502020204030204" pitchFamily="34" charset="0"/>
                <a:ea typeface="Calibri" panose="020F0502020204030204" pitchFamily="34" charset="0"/>
                <a:cs typeface="Times New Roman" panose="02020603050405020304" pitchFamily="18" charset="0"/>
              </a:rPr>
              <a:t>Obesity</a:t>
            </a:r>
            <a:r>
              <a:rPr lang="it-IT" sz="1067" dirty="0">
                <a:latin typeface="Calibri" panose="020F0502020204030204" pitchFamily="34" charset="0"/>
                <a:ea typeface="Calibri" panose="020F0502020204030204" pitchFamily="34" charset="0"/>
                <a:cs typeface="Times New Roman" panose="02020603050405020304" pitchFamily="18" charset="0"/>
              </a:rPr>
              <a:t>: a </a:t>
            </a:r>
            <a:r>
              <a:rPr lang="it-IT" sz="1067" dirty="0" err="1">
                <a:latin typeface="Calibri" panose="020F0502020204030204" pitchFamily="34" charset="0"/>
                <a:ea typeface="Calibri" panose="020F0502020204030204" pitchFamily="34" charset="0"/>
                <a:cs typeface="Times New Roman" panose="02020603050405020304" pitchFamily="18" charset="0"/>
              </a:rPr>
              <a:t>Multicenter</a:t>
            </a:r>
            <a:r>
              <a:rPr lang="it-IT" sz="1067" dirty="0">
                <a:latin typeface="Calibri" panose="020F0502020204030204" pitchFamily="34" charset="0"/>
                <a:ea typeface="Calibri" panose="020F0502020204030204" pitchFamily="34" charset="0"/>
                <a:cs typeface="Times New Roman" panose="02020603050405020304" pitchFamily="18" charset="0"/>
              </a:rPr>
              <a:t> Study of 248 </a:t>
            </a:r>
            <a:r>
              <a:rPr lang="it-IT" sz="1067" dirty="0" err="1">
                <a:latin typeface="Calibri" panose="020F0502020204030204" pitchFamily="34" charset="0"/>
                <a:ea typeface="Calibri" panose="020F0502020204030204" pitchFamily="34" charset="0"/>
                <a:cs typeface="Times New Roman" panose="02020603050405020304" pitchFamily="18" charset="0"/>
              </a:rPr>
              <a:t>Patients</a:t>
            </a:r>
            <a:r>
              <a:rPr lang="it-IT" sz="1067" dirty="0">
                <a:latin typeface="Calibri" panose="020F0502020204030204" pitchFamily="34" charset="0"/>
                <a:ea typeface="Calibri" panose="020F0502020204030204" pitchFamily="34" charset="0"/>
                <a:cs typeface="Times New Roman" panose="02020603050405020304" pitchFamily="18" charset="0"/>
              </a:rPr>
              <a:t> with 24 </a:t>
            </a:r>
            <a:r>
              <a:rPr lang="it-IT" sz="1067" dirty="0" err="1">
                <a:latin typeface="Calibri" panose="020F0502020204030204" pitchFamily="34" charset="0"/>
                <a:ea typeface="Calibri" panose="020F0502020204030204" pitchFamily="34" charset="0"/>
                <a:cs typeface="Times New Roman" panose="02020603050405020304" pitchFamily="18" charset="0"/>
              </a:rPr>
              <a:t>Months</a:t>
            </a:r>
            <a:r>
              <a:rPr lang="it-IT" sz="1067" dirty="0">
                <a:latin typeface="Calibri" panose="020F0502020204030204" pitchFamily="34" charset="0"/>
                <a:ea typeface="Calibri" panose="020F0502020204030204" pitchFamily="34" charset="0"/>
                <a:cs typeface="Times New Roman" panose="02020603050405020304" pitchFamily="18" charset="0"/>
              </a:rPr>
              <a:t> Follow-Up. </a:t>
            </a:r>
            <a:r>
              <a:rPr lang="it-IT" sz="1067" dirty="0" err="1">
                <a:latin typeface="Calibri" panose="020F0502020204030204" pitchFamily="34" charset="0"/>
                <a:ea typeface="Calibri" panose="020F0502020204030204" pitchFamily="34" charset="0"/>
                <a:cs typeface="Times New Roman" panose="02020603050405020304" pitchFamily="18" charset="0"/>
              </a:rPr>
              <a:t>Obesity</a:t>
            </a:r>
            <a:r>
              <a:rPr lang="it-IT" sz="1067" dirty="0">
                <a:latin typeface="Calibri" panose="020F0502020204030204" pitchFamily="34" charset="0"/>
                <a:ea typeface="Calibri" panose="020F0502020204030204" pitchFamily="34" charset="0"/>
                <a:cs typeface="Times New Roman" panose="02020603050405020304" pitchFamily="18" charset="0"/>
              </a:rPr>
              <a:t> Surgery. 2017</a:t>
            </a:r>
            <a:r>
              <a:rPr lang="it-IT" sz="1067" dirty="0"/>
              <a:t> </a:t>
            </a:r>
          </a:p>
        </p:txBody>
      </p:sp>
    </p:spTree>
    <p:extLst>
      <p:ext uri="{BB962C8B-B14F-4D97-AF65-F5344CB8AC3E}">
        <p14:creationId xmlns:p14="http://schemas.microsoft.com/office/powerpoint/2010/main" val="18511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due angoli in diagonale arrotondati 2">
            <a:extLst>
              <a:ext uri="{FF2B5EF4-FFF2-40B4-BE49-F238E27FC236}">
                <a16:creationId xmlns:a16="http://schemas.microsoft.com/office/drawing/2014/main" id="{1413AE08-4FF2-7794-F82B-AED9A6024EDC}"/>
              </a:ext>
            </a:extLst>
          </p:cNvPr>
          <p:cNvSpPr/>
          <p:nvPr/>
        </p:nvSpPr>
        <p:spPr>
          <a:xfrm>
            <a:off x="734435" y="999121"/>
            <a:ext cx="3164091" cy="703955"/>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sz="4000" b="1" dirty="0">
                <a:solidFill>
                  <a:schemeClr val="bg2">
                    <a:lumMod val="25000"/>
                  </a:schemeClr>
                </a:solidFill>
              </a:rPr>
              <a:t>RESULTS</a:t>
            </a:r>
          </a:p>
        </p:txBody>
      </p:sp>
      <p:sp>
        <p:nvSpPr>
          <p:cNvPr id="6" name="CasellaDiTesto 5">
            <a:extLst>
              <a:ext uri="{FF2B5EF4-FFF2-40B4-BE49-F238E27FC236}">
                <a16:creationId xmlns:a16="http://schemas.microsoft.com/office/drawing/2014/main" id="{B25C0691-B643-1ECF-716C-E4D0D3FC2433}"/>
              </a:ext>
            </a:extLst>
          </p:cNvPr>
          <p:cNvSpPr txBox="1"/>
          <p:nvPr/>
        </p:nvSpPr>
        <p:spPr>
          <a:xfrm>
            <a:off x="4984199" y="1149079"/>
            <a:ext cx="6618557" cy="523220"/>
          </a:xfrm>
          <a:prstGeom prst="rect">
            <a:avLst/>
          </a:prstGeom>
          <a:noFill/>
        </p:spPr>
        <p:txBody>
          <a:bodyPr wrap="square">
            <a:spAutoFit/>
          </a:bodyPr>
          <a:lstStyle/>
          <a:p>
            <a:r>
              <a:rPr lang="en-US" sz="2800" b="1" i="1" dirty="0">
                <a:latin typeface="Times New Roman" panose="02020603050405020304" pitchFamily="18" charset="0"/>
                <a:ea typeface="Calibri" panose="020F0502020204030204" pitchFamily="34" charset="0"/>
                <a:cs typeface="Times New Roman" panose="02020603050405020304" pitchFamily="18" charset="0"/>
              </a:rPr>
              <a:t>Overall weight loss outcomes after Re-ESG</a:t>
            </a:r>
            <a:endParaRPr lang="it-IT" sz="2800" b="1" dirty="0">
              <a:latin typeface="Times New Roman" panose="02020603050405020304" pitchFamily="18" charset="0"/>
              <a:cs typeface="Times New Roman" panose="02020603050405020304" pitchFamily="18" charset="0"/>
            </a:endParaRPr>
          </a:p>
        </p:txBody>
      </p:sp>
      <p:graphicFrame>
        <p:nvGraphicFramePr>
          <p:cNvPr id="7" name="Tabella 6">
            <a:extLst>
              <a:ext uri="{FF2B5EF4-FFF2-40B4-BE49-F238E27FC236}">
                <a16:creationId xmlns:a16="http://schemas.microsoft.com/office/drawing/2014/main" id="{F08E04AD-A974-4807-6BEA-CF49543A5E7A}"/>
              </a:ext>
            </a:extLst>
          </p:cNvPr>
          <p:cNvGraphicFramePr>
            <a:graphicFrameLocks noGrp="1"/>
          </p:cNvGraphicFramePr>
          <p:nvPr/>
        </p:nvGraphicFramePr>
        <p:xfrm>
          <a:off x="111868" y="2895785"/>
          <a:ext cx="11490889" cy="3213185"/>
        </p:xfrm>
        <a:graphic>
          <a:graphicData uri="http://schemas.openxmlformats.org/drawingml/2006/table">
            <a:tbl>
              <a:tblPr firstRow="1" firstCol="1" bandRow="1">
                <a:tableStyleId>{5C22544A-7EE6-4342-B048-85BDC9FD1C3A}</a:tableStyleId>
              </a:tblPr>
              <a:tblGrid>
                <a:gridCol w="1505607">
                  <a:extLst>
                    <a:ext uri="{9D8B030D-6E8A-4147-A177-3AD203B41FA5}">
                      <a16:colId xmlns:a16="http://schemas.microsoft.com/office/drawing/2014/main" val="3948221149"/>
                    </a:ext>
                  </a:extLst>
                </a:gridCol>
                <a:gridCol w="478117">
                  <a:extLst>
                    <a:ext uri="{9D8B030D-6E8A-4147-A177-3AD203B41FA5}">
                      <a16:colId xmlns:a16="http://schemas.microsoft.com/office/drawing/2014/main" val="2817548638"/>
                    </a:ext>
                  </a:extLst>
                </a:gridCol>
                <a:gridCol w="1409065">
                  <a:extLst>
                    <a:ext uri="{9D8B030D-6E8A-4147-A177-3AD203B41FA5}">
                      <a16:colId xmlns:a16="http://schemas.microsoft.com/office/drawing/2014/main" val="379404637"/>
                    </a:ext>
                  </a:extLst>
                </a:gridCol>
                <a:gridCol w="786133">
                  <a:extLst>
                    <a:ext uri="{9D8B030D-6E8A-4147-A177-3AD203B41FA5}">
                      <a16:colId xmlns:a16="http://schemas.microsoft.com/office/drawing/2014/main" val="2918638061"/>
                    </a:ext>
                  </a:extLst>
                </a:gridCol>
                <a:gridCol w="1287237">
                  <a:extLst>
                    <a:ext uri="{9D8B030D-6E8A-4147-A177-3AD203B41FA5}">
                      <a16:colId xmlns:a16="http://schemas.microsoft.com/office/drawing/2014/main" val="3139735071"/>
                    </a:ext>
                  </a:extLst>
                </a:gridCol>
                <a:gridCol w="1287237">
                  <a:extLst>
                    <a:ext uri="{9D8B030D-6E8A-4147-A177-3AD203B41FA5}">
                      <a16:colId xmlns:a16="http://schemas.microsoft.com/office/drawing/2014/main" val="94684110"/>
                    </a:ext>
                  </a:extLst>
                </a:gridCol>
                <a:gridCol w="1287237">
                  <a:extLst>
                    <a:ext uri="{9D8B030D-6E8A-4147-A177-3AD203B41FA5}">
                      <a16:colId xmlns:a16="http://schemas.microsoft.com/office/drawing/2014/main" val="689676612"/>
                    </a:ext>
                  </a:extLst>
                </a:gridCol>
                <a:gridCol w="1468829">
                  <a:extLst>
                    <a:ext uri="{9D8B030D-6E8A-4147-A177-3AD203B41FA5}">
                      <a16:colId xmlns:a16="http://schemas.microsoft.com/office/drawing/2014/main" val="81715024"/>
                    </a:ext>
                  </a:extLst>
                </a:gridCol>
                <a:gridCol w="786133">
                  <a:extLst>
                    <a:ext uri="{9D8B030D-6E8A-4147-A177-3AD203B41FA5}">
                      <a16:colId xmlns:a16="http://schemas.microsoft.com/office/drawing/2014/main" val="3560152816"/>
                    </a:ext>
                  </a:extLst>
                </a:gridCol>
                <a:gridCol w="1195292">
                  <a:extLst>
                    <a:ext uri="{9D8B030D-6E8A-4147-A177-3AD203B41FA5}">
                      <a16:colId xmlns:a16="http://schemas.microsoft.com/office/drawing/2014/main" val="3401909320"/>
                    </a:ext>
                  </a:extLst>
                </a:gridCol>
              </a:tblGrid>
              <a:tr h="705963">
                <a:tc>
                  <a:txBody>
                    <a:bodyPr/>
                    <a:lstStyle/>
                    <a:p>
                      <a:pPr algn="r"/>
                      <a:r>
                        <a:rPr lang="it-IT" sz="1900" kern="0" dirty="0">
                          <a:solidFill>
                            <a:schemeClr val="tx1"/>
                          </a:solidFill>
                          <a:effectLst/>
                          <a:highlight>
                            <a:srgbClr val="FFFFFF"/>
                          </a:highlight>
                          <a:latin typeface="Times New Roman" panose="02020603050405020304" pitchFamily="18" charset="0"/>
                          <a:cs typeface="Times New Roman" panose="02020603050405020304" pitchFamily="18" charset="0"/>
                        </a:rPr>
                        <a:t>Overall-ESG</a:t>
                      </a:r>
                      <a:endParaRPr lang="it-IT" sz="2700" kern="10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dirty="0" err="1">
                          <a:solidFill>
                            <a:schemeClr val="tx1"/>
                          </a:solidFill>
                          <a:effectLst/>
                          <a:highlight>
                            <a:srgbClr val="FFFFFF"/>
                          </a:highlight>
                          <a:latin typeface="Times New Roman" panose="02020603050405020304" pitchFamily="18" charset="0"/>
                          <a:cs typeface="Times New Roman" panose="02020603050405020304" pitchFamily="18" charset="0"/>
                        </a:rPr>
                        <a:t>n</a:t>
                      </a:r>
                      <a:endParaRPr lang="it-IT" sz="2700" kern="10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Weight</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p</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AWL (kg)</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dirty="0">
                          <a:solidFill>
                            <a:schemeClr val="tx1"/>
                          </a:solidFill>
                          <a:effectLst/>
                          <a:highlight>
                            <a:srgbClr val="FFFFFF"/>
                          </a:highlight>
                          <a:latin typeface="Times New Roman" panose="02020603050405020304" pitchFamily="18" charset="0"/>
                          <a:cs typeface="Times New Roman" panose="02020603050405020304" pitchFamily="18" charset="0"/>
                        </a:rPr>
                        <a:t>EWL (%)</a:t>
                      </a:r>
                      <a:endParaRPr lang="it-IT" sz="2700" kern="10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TBWL (%)</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BMI (kg/m2)</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p</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ct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BMIL (kg/m2)</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extLst>
                  <a:ext uri="{0D108BD9-81ED-4DB2-BD59-A6C34878D82A}">
                    <a16:rowId xmlns:a16="http://schemas.microsoft.com/office/drawing/2014/main" val="557890062"/>
                  </a:ext>
                </a:extLst>
              </a:tr>
              <a:tr h="418799">
                <a:tc>
                  <a:txBody>
                    <a:bodyPr/>
                    <a:lstStyle/>
                    <a:p>
                      <a:pPr algn="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6M</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r"/>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29</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85.2 (12.5)</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&lt;0.01</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22.1 (11.8)</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b="0" kern="0" dirty="0">
                          <a:solidFill>
                            <a:schemeClr val="tx1"/>
                          </a:solidFill>
                          <a:effectLst/>
                          <a:highlight>
                            <a:srgbClr val="EDEDED"/>
                          </a:highlight>
                          <a:latin typeface="Times New Roman" panose="02020603050405020304" pitchFamily="18" charset="0"/>
                          <a:cs typeface="Times New Roman" panose="02020603050405020304" pitchFamily="18" charset="0"/>
                        </a:rPr>
                        <a:t>60.9</a:t>
                      </a:r>
                      <a:r>
                        <a:rPr lang="it-IT" sz="1900" kern="0" dirty="0">
                          <a:solidFill>
                            <a:schemeClr val="tx1"/>
                          </a:solidFill>
                          <a:effectLst/>
                          <a:highlight>
                            <a:srgbClr val="EDEDED"/>
                          </a:highlight>
                          <a:latin typeface="Times New Roman" panose="02020603050405020304" pitchFamily="18" charset="0"/>
                          <a:cs typeface="Times New Roman" panose="02020603050405020304" pitchFamily="18" charset="0"/>
                        </a:rPr>
                        <a:t> (20.6)</a:t>
                      </a:r>
                      <a:endParaRPr lang="it-IT" sz="27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19.8 (7.1)</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30.5 (3.9)</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&lt;0.01</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7.8 (4.1)</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extLst>
                  <a:ext uri="{0D108BD9-81ED-4DB2-BD59-A6C34878D82A}">
                    <a16:rowId xmlns:a16="http://schemas.microsoft.com/office/drawing/2014/main" val="238121120"/>
                  </a:ext>
                </a:extLst>
              </a:tr>
              <a:tr h="418799">
                <a:tc>
                  <a:txBody>
                    <a:bodyPr/>
                    <a:lstStyle/>
                    <a:p>
                      <a:pPr algn="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12M</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r"/>
                      <a:r>
                        <a:rPr lang="it-IT" sz="1900" kern="0">
                          <a:solidFill>
                            <a:schemeClr val="tx1"/>
                          </a:solidFill>
                          <a:effectLst/>
                          <a:latin typeface="Times New Roman" panose="02020603050405020304" pitchFamily="18" charset="0"/>
                          <a:cs typeface="Times New Roman" panose="02020603050405020304" pitchFamily="18" charset="0"/>
                        </a:rPr>
                        <a:t>21</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85.8 (15.4)</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&lt;0.01</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22.9 (14.5)</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b="1" kern="0" dirty="0">
                          <a:solidFill>
                            <a:schemeClr val="tx1"/>
                          </a:solidFill>
                          <a:effectLst/>
                          <a:latin typeface="Times New Roman" panose="02020603050405020304" pitchFamily="18" charset="0"/>
                          <a:cs typeface="Times New Roman" panose="02020603050405020304" pitchFamily="18" charset="0"/>
                        </a:rPr>
                        <a:t>61.2</a:t>
                      </a:r>
                      <a:r>
                        <a:rPr lang="it-IT" sz="1900" kern="0" dirty="0">
                          <a:solidFill>
                            <a:schemeClr val="tx1"/>
                          </a:solidFill>
                          <a:effectLst/>
                          <a:latin typeface="Times New Roman" panose="02020603050405020304" pitchFamily="18" charset="0"/>
                          <a:cs typeface="Times New Roman" panose="02020603050405020304" pitchFamily="18" charset="0"/>
                        </a:rPr>
                        <a:t> (20.3)</a:t>
                      </a:r>
                      <a:endParaRPr lang="it-IT"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20.4 (9.3)</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b="1" kern="0" dirty="0">
                          <a:solidFill>
                            <a:schemeClr val="tx1"/>
                          </a:solidFill>
                          <a:effectLst/>
                          <a:latin typeface="Times New Roman" panose="02020603050405020304" pitchFamily="18" charset="0"/>
                          <a:cs typeface="Times New Roman" panose="02020603050405020304" pitchFamily="18" charset="0"/>
                        </a:rPr>
                        <a:t>30.1</a:t>
                      </a:r>
                      <a:r>
                        <a:rPr lang="it-IT" sz="1900" kern="0" dirty="0">
                          <a:solidFill>
                            <a:schemeClr val="tx1"/>
                          </a:solidFill>
                          <a:effectLst/>
                          <a:latin typeface="Times New Roman" panose="02020603050405020304" pitchFamily="18" charset="0"/>
                          <a:cs typeface="Times New Roman" panose="02020603050405020304" pitchFamily="18" charset="0"/>
                        </a:rPr>
                        <a:t> (3.6)</a:t>
                      </a:r>
                      <a:endParaRPr lang="it-IT"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&lt;0.01</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8.2 (5.5)</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extLst>
                  <a:ext uri="{0D108BD9-81ED-4DB2-BD59-A6C34878D82A}">
                    <a16:rowId xmlns:a16="http://schemas.microsoft.com/office/drawing/2014/main" val="1489310739"/>
                  </a:ext>
                </a:extLst>
              </a:tr>
              <a:tr h="418799">
                <a:tc>
                  <a:txBody>
                    <a:bodyPr/>
                    <a:lstStyle/>
                    <a:p>
                      <a:pPr algn="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18M</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r"/>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10</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91.7 (19.3)</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0.02</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19.9 (13.3)</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b="0" kern="0" dirty="0">
                          <a:solidFill>
                            <a:schemeClr val="tx1"/>
                          </a:solidFill>
                          <a:effectLst/>
                          <a:highlight>
                            <a:srgbClr val="EDEDED"/>
                          </a:highlight>
                          <a:latin typeface="Times New Roman" panose="02020603050405020304" pitchFamily="18" charset="0"/>
                          <a:cs typeface="Times New Roman" panose="02020603050405020304" pitchFamily="18" charset="0"/>
                        </a:rPr>
                        <a:t>52.5</a:t>
                      </a:r>
                      <a:r>
                        <a:rPr lang="it-IT" sz="1900" kern="0" dirty="0">
                          <a:solidFill>
                            <a:schemeClr val="tx1"/>
                          </a:solidFill>
                          <a:effectLst/>
                          <a:highlight>
                            <a:srgbClr val="EDEDED"/>
                          </a:highlight>
                          <a:latin typeface="Times New Roman" panose="02020603050405020304" pitchFamily="18" charset="0"/>
                          <a:cs typeface="Times New Roman" panose="02020603050405020304" pitchFamily="18" charset="0"/>
                        </a:rPr>
                        <a:t> (33.9)</a:t>
                      </a:r>
                      <a:endParaRPr lang="it-IT" sz="27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dirty="0">
                          <a:solidFill>
                            <a:schemeClr val="tx1"/>
                          </a:solidFill>
                          <a:effectLst/>
                          <a:highlight>
                            <a:srgbClr val="EDEDED"/>
                          </a:highlight>
                          <a:latin typeface="Times New Roman" panose="02020603050405020304" pitchFamily="18" charset="0"/>
                          <a:cs typeface="Times New Roman" panose="02020603050405020304" pitchFamily="18" charset="0"/>
                        </a:rPr>
                        <a:t>17.1 (10.0)</a:t>
                      </a:r>
                      <a:endParaRPr lang="it-IT" sz="27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dirty="0">
                          <a:solidFill>
                            <a:schemeClr val="tx1"/>
                          </a:solidFill>
                          <a:effectLst/>
                          <a:highlight>
                            <a:srgbClr val="EDEDED"/>
                          </a:highlight>
                          <a:latin typeface="Times New Roman" panose="02020603050405020304" pitchFamily="18" charset="0"/>
                          <a:cs typeface="Times New Roman" panose="02020603050405020304" pitchFamily="18" charset="0"/>
                        </a:rPr>
                        <a:t>32.1 (6.3)</a:t>
                      </a:r>
                      <a:endParaRPr lang="it-IT" sz="27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0.01</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highlight>
                            <a:srgbClr val="EDEDED"/>
                          </a:highlight>
                          <a:latin typeface="Times New Roman" panose="02020603050405020304" pitchFamily="18" charset="0"/>
                          <a:cs typeface="Times New Roman" panose="02020603050405020304" pitchFamily="18" charset="0"/>
                        </a:rPr>
                        <a:t>6.8 (4.5)</a:t>
                      </a:r>
                      <a:endParaRPr lang="it-IT" sz="27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extLst>
                  <a:ext uri="{0D108BD9-81ED-4DB2-BD59-A6C34878D82A}">
                    <a16:rowId xmlns:a16="http://schemas.microsoft.com/office/drawing/2014/main" val="3439346606"/>
                  </a:ext>
                </a:extLst>
              </a:tr>
              <a:tr h="418799">
                <a:tc>
                  <a:txBody>
                    <a:bodyPr/>
                    <a:lstStyle/>
                    <a:p>
                      <a:pPr algn="r"/>
                      <a:r>
                        <a:rPr lang="it-IT" sz="1900" kern="0">
                          <a:solidFill>
                            <a:schemeClr val="tx1"/>
                          </a:solidFill>
                          <a:effectLst/>
                          <a:highlight>
                            <a:srgbClr val="FFFFFF"/>
                          </a:highlight>
                          <a:latin typeface="Times New Roman" panose="02020603050405020304" pitchFamily="18" charset="0"/>
                          <a:cs typeface="Times New Roman" panose="02020603050405020304" pitchFamily="18" charset="0"/>
                        </a:rPr>
                        <a:t>24M</a:t>
                      </a:r>
                      <a:endParaRPr lang="it-IT" sz="27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pPr algn="r"/>
                      <a:r>
                        <a:rPr lang="it-IT" sz="1900" kern="0">
                          <a:solidFill>
                            <a:schemeClr val="tx1"/>
                          </a:solidFill>
                          <a:effectLst/>
                          <a:latin typeface="Times New Roman" panose="02020603050405020304" pitchFamily="18" charset="0"/>
                          <a:cs typeface="Times New Roman" panose="02020603050405020304" pitchFamily="18" charset="0"/>
                        </a:rPr>
                        <a:t>6</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101.5 (26.4)</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0.536</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16.2 (9.5)</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b="1" kern="0" dirty="0">
                          <a:solidFill>
                            <a:schemeClr val="tx1"/>
                          </a:solidFill>
                          <a:effectLst/>
                          <a:latin typeface="Times New Roman" panose="02020603050405020304" pitchFamily="18" charset="0"/>
                          <a:cs typeface="Times New Roman" panose="02020603050405020304" pitchFamily="18" charset="0"/>
                        </a:rPr>
                        <a:t>37.7</a:t>
                      </a:r>
                      <a:r>
                        <a:rPr lang="it-IT" sz="1900" kern="0" dirty="0">
                          <a:solidFill>
                            <a:schemeClr val="tx1"/>
                          </a:solidFill>
                          <a:effectLst/>
                          <a:latin typeface="Times New Roman" panose="02020603050405020304" pitchFamily="18" charset="0"/>
                          <a:cs typeface="Times New Roman" panose="02020603050405020304" pitchFamily="18" charset="0"/>
                        </a:rPr>
                        <a:t> (19.6)</a:t>
                      </a:r>
                      <a:endParaRPr lang="it-IT"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13.1 (6.5)</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b="1" kern="0" dirty="0">
                          <a:solidFill>
                            <a:schemeClr val="tx1"/>
                          </a:solidFill>
                          <a:effectLst/>
                          <a:latin typeface="Times New Roman" panose="02020603050405020304" pitchFamily="18" charset="0"/>
                          <a:cs typeface="Times New Roman" panose="02020603050405020304" pitchFamily="18" charset="0"/>
                        </a:rPr>
                        <a:t>35.2</a:t>
                      </a:r>
                      <a:r>
                        <a:rPr lang="it-IT" sz="1900" kern="0" dirty="0">
                          <a:solidFill>
                            <a:schemeClr val="tx1"/>
                          </a:solidFill>
                          <a:effectLst/>
                          <a:latin typeface="Times New Roman" panose="02020603050405020304" pitchFamily="18" charset="0"/>
                          <a:cs typeface="Times New Roman" panose="02020603050405020304" pitchFamily="18" charset="0"/>
                        </a:rPr>
                        <a:t> (8.7)</a:t>
                      </a:r>
                      <a:endParaRPr lang="it-IT" sz="27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0.402</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a:txBody>
                    <a:bodyPr/>
                    <a:lstStyle/>
                    <a:p>
                      <a:r>
                        <a:rPr lang="it-IT" sz="1900" kern="0">
                          <a:solidFill>
                            <a:schemeClr val="tx1"/>
                          </a:solidFill>
                          <a:effectLst/>
                          <a:latin typeface="Times New Roman" panose="02020603050405020304" pitchFamily="18" charset="0"/>
                          <a:cs typeface="Times New Roman" panose="02020603050405020304" pitchFamily="18" charset="0"/>
                        </a:rPr>
                        <a:t>5.4 (2.9)</a:t>
                      </a:r>
                      <a:endParaRPr lang="it-IT" sz="27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extLst>
                  <a:ext uri="{0D108BD9-81ED-4DB2-BD59-A6C34878D82A}">
                    <a16:rowId xmlns:a16="http://schemas.microsoft.com/office/drawing/2014/main" val="3976884695"/>
                  </a:ext>
                </a:extLst>
              </a:tr>
              <a:tr h="832028">
                <a:tc gridSpan="10">
                  <a:txBody>
                    <a:bodyPr/>
                    <a:lstStyle/>
                    <a:p>
                      <a:pPr algn="r"/>
                      <a:r>
                        <a:rPr lang="en-US" sz="1500" kern="0" dirty="0">
                          <a:solidFill>
                            <a:schemeClr val="tx1"/>
                          </a:solidFill>
                          <a:effectLst/>
                          <a:highlight>
                            <a:srgbClr val="FFFFFF"/>
                          </a:highlight>
                          <a:latin typeface="Times New Roman" panose="02020603050405020304" pitchFamily="18" charset="0"/>
                          <a:cs typeface="Times New Roman" panose="02020603050405020304" pitchFamily="18" charset="0"/>
                        </a:rPr>
                        <a:t>A two sample T-Test was used to compare baseline weight and weight loss outcomes. </a:t>
                      </a:r>
                      <a:endParaRPr lang="it-IT" sz="2700" kern="100" dirty="0">
                        <a:solidFill>
                          <a:schemeClr val="tx1"/>
                        </a:solidFill>
                        <a:effectLst/>
                        <a:highlight>
                          <a:srgbClr val="FFFFFF"/>
                        </a:highlight>
                        <a:latin typeface="Times New Roman" panose="02020603050405020304" pitchFamily="18" charset="0"/>
                        <a:cs typeface="Times New Roman" panose="02020603050405020304" pitchFamily="18" charset="0"/>
                      </a:endParaRPr>
                    </a:p>
                    <a:p>
                      <a:pPr algn="r"/>
                      <a:r>
                        <a:rPr lang="en-US" sz="1500" kern="0" dirty="0">
                          <a:solidFill>
                            <a:schemeClr val="tx1"/>
                          </a:solidFill>
                          <a:effectLst/>
                          <a:highlight>
                            <a:srgbClr val="FFFFFF"/>
                          </a:highlight>
                          <a:latin typeface="Times New Roman" panose="02020603050405020304" pitchFamily="18" charset="0"/>
                          <a:cs typeface="Times New Roman" panose="02020603050405020304" pitchFamily="18" charset="0"/>
                        </a:rPr>
                        <a:t>ESG=Endoscopic Sleeve Gastroplasty; AWL=Absolute weight loss; EWL=Excess weight loss; TBWL=Total body weight loss; </a:t>
                      </a:r>
                      <a:endParaRPr lang="it-IT" sz="2700" kern="100" dirty="0">
                        <a:solidFill>
                          <a:schemeClr val="tx1"/>
                        </a:solidFill>
                        <a:effectLst/>
                        <a:highlight>
                          <a:srgbClr val="FFFFFF"/>
                        </a:highlight>
                        <a:latin typeface="Times New Roman" panose="02020603050405020304" pitchFamily="18" charset="0"/>
                        <a:cs typeface="Times New Roman" panose="02020603050405020304" pitchFamily="18" charset="0"/>
                      </a:endParaRPr>
                    </a:p>
                    <a:p>
                      <a:pPr algn="r"/>
                      <a:r>
                        <a:rPr lang="en-US" sz="1500" kern="0" dirty="0">
                          <a:solidFill>
                            <a:schemeClr val="tx1"/>
                          </a:solidFill>
                          <a:effectLst/>
                          <a:highlight>
                            <a:srgbClr val="FFFFFF"/>
                          </a:highlight>
                          <a:latin typeface="Times New Roman" panose="02020603050405020304" pitchFamily="18" charset="0"/>
                          <a:cs typeface="Times New Roman" panose="02020603050405020304" pitchFamily="18" charset="0"/>
                        </a:rPr>
                        <a:t>BMI=Body Mass Index; BMIL=BMI loss</a:t>
                      </a:r>
                      <a:endParaRPr lang="it-IT" sz="2700" kern="10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83416" marR="83416"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89084259"/>
                  </a:ext>
                </a:extLst>
              </a:tr>
            </a:tbl>
          </a:graphicData>
        </a:graphic>
      </p:graphicFrame>
      <p:sp>
        <p:nvSpPr>
          <p:cNvPr id="8" name="Rettangolo 7">
            <a:extLst>
              <a:ext uri="{FF2B5EF4-FFF2-40B4-BE49-F238E27FC236}">
                <a16:creationId xmlns:a16="http://schemas.microsoft.com/office/drawing/2014/main" id="{442ACF6D-D770-525D-C007-819F6192F703}"/>
              </a:ext>
            </a:extLst>
          </p:cNvPr>
          <p:cNvSpPr/>
          <p:nvPr/>
        </p:nvSpPr>
        <p:spPr>
          <a:xfrm>
            <a:off x="5577192" y="2895784"/>
            <a:ext cx="1271081" cy="2422003"/>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9" name="Rettangolo 8">
            <a:extLst>
              <a:ext uri="{FF2B5EF4-FFF2-40B4-BE49-F238E27FC236}">
                <a16:creationId xmlns:a16="http://schemas.microsoft.com/office/drawing/2014/main" id="{3DAE9F30-5453-5272-08F0-1F3A842DFCE7}"/>
              </a:ext>
            </a:extLst>
          </p:cNvPr>
          <p:cNvSpPr/>
          <p:nvPr/>
        </p:nvSpPr>
        <p:spPr>
          <a:xfrm>
            <a:off x="8166912" y="2895784"/>
            <a:ext cx="1271081" cy="2422003"/>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309251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due angoli in diagonale arrotondati 7">
            <a:extLst>
              <a:ext uri="{FF2B5EF4-FFF2-40B4-BE49-F238E27FC236}">
                <a16:creationId xmlns:a16="http://schemas.microsoft.com/office/drawing/2014/main" id="{F8FEA4F3-0723-A087-A7FC-A484E5974028}"/>
              </a:ext>
            </a:extLst>
          </p:cNvPr>
          <p:cNvSpPr/>
          <p:nvPr/>
        </p:nvSpPr>
        <p:spPr>
          <a:xfrm>
            <a:off x="651821" y="898951"/>
            <a:ext cx="3164091" cy="703955"/>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sz="4000" b="1" dirty="0">
                <a:solidFill>
                  <a:schemeClr val="bg2">
                    <a:lumMod val="25000"/>
                  </a:schemeClr>
                </a:solidFill>
              </a:rPr>
              <a:t>RESULTS</a:t>
            </a:r>
          </a:p>
        </p:txBody>
      </p:sp>
      <p:graphicFrame>
        <p:nvGraphicFramePr>
          <p:cNvPr id="2" name="Tabella 1">
            <a:extLst>
              <a:ext uri="{FF2B5EF4-FFF2-40B4-BE49-F238E27FC236}">
                <a16:creationId xmlns:a16="http://schemas.microsoft.com/office/drawing/2014/main" id="{38134C1B-3593-51BC-8093-114237F75D87}"/>
              </a:ext>
            </a:extLst>
          </p:cNvPr>
          <p:cNvGraphicFramePr>
            <a:graphicFrameLocks noGrp="1"/>
          </p:cNvGraphicFramePr>
          <p:nvPr/>
        </p:nvGraphicFramePr>
        <p:xfrm>
          <a:off x="246435" y="1919593"/>
          <a:ext cx="11608341" cy="2645844"/>
        </p:xfrm>
        <a:graphic>
          <a:graphicData uri="http://schemas.openxmlformats.org/drawingml/2006/table">
            <a:tbl>
              <a:tblPr firstRow="1" firstCol="1" bandRow="1">
                <a:tableStyleId>{5C22544A-7EE6-4342-B048-85BDC9FD1C3A}</a:tableStyleId>
              </a:tblPr>
              <a:tblGrid>
                <a:gridCol w="638457">
                  <a:extLst>
                    <a:ext uri="{9D8B030D-6E8A-4147-A177-3AD203B41FA5}">
                      <a16:colId xmlns:a16="http://schemas.microsoft.com/office/drawing/2014/main" val="860837060"/>
                    </a:ext>
                  </a:extLst>
                </a:gridCol>
                <a:gridCol w="580417">
                  <a:extLst>
                    <a:ext uri="{9D8B030D-6E8A-4147-A177-3AD203B41FA5}">
                      <a16:colId xmlns:a16="http://schemas.microsoft.com/office/drawing/2014/main" val="2790615676"/>
                    </a:ext>
                  </a:extLst>
                </a:gridCol>
                <a:gridCol w="585061">
                  <a:extLst>
                    <a:ext uri="{9D8B030D-6E8A-4147-A177-3AD203B41FA5}">
                      <a16:colId xmlns:a16="http://schemas.microsoft.com/office/drawing/2014/main" val="739800359"/>
                    </a:ext>
                  </a:extLst>
                </a:gridCol>
                <a:gridCol w="705787">
                  <a:extLst>
                    <a:ext uri="{9D8B030D-6E8A-4147-A177-3AD203B41FA5}">
                      <a16:colId xmlns:a16="http://schemas.microsoft.com/office/drawing/2014/main" val="2535742575"/>
                    </a:ext>
                  </a:extLst>
                </a:gridCol>
                <a:gridCol w="647745">
                  <a:extLst>
                    <a:ext uri="{9D8B030D-6E8A-4147-A177-3AD203B41FA5}">
                      <a16:colId xmlns:a16="http://schemas.microsoft.com/office/drawing/2014/main" val="2139148038"/>
                    </a:ext>
                  </a:extLst>
                </a:gridCol>
                <a:gridCol w="640780">
                  <a:extLst>
                    <a:ext uri="{9D8B030D-6E8A-4147-A177-3AD203B41FA5}">
                      <a16:colId xmlns:a16="http://schemas.microsoft.com/office/drawing/2014/main" val="3672054915"/>
                    </a:ext>
                  </a:extLst>
                </a:gridCol>
                <a:gridCol w="585061">
                  <a:extLst>
                    <a:ext uri="{9D8B030D-6E8A-4147-A177-3AD203B41FA5}">
                      <a16:colId xmlns:a16="http://schemas.microsoft.com/office/drawing/2014/main" val="3110607817"/>
                    </a:ext>
                  </a:extLst>
                </a:gridCol>
                <a:gridCol w="705787">
                  <a:extLst>
                    <a:ext uri="{9D8B030D-6E8A-4147-A177-3AD203B41FA5}">
                      <a16:colId xmlns:a16="http://schemas.microsoft.com/office/drawing/2014/main" val="2666214402"/>
                    </a:ext>
                  </a:extLst>
                </a:gridCol>
                <a:gridCol w="703465">
                  <a:extLst>
                    <a:ext uri="{9D8B030D-6E8A-4147-A177-3AD203B41FA5}">
                      <a16:colId xmlns:a16="http://schemas.microsoft.com/office/drawing/2014/main" val="2016884056"/>
                    </a:ext>
                  </a:extLst>
                </a:gridCol>
                <a:gridCol w="703465">
                  <a:extLst>
                    <a:ext uri="{9D8B030D-6E8A-4147-A177-3AD203B41FA5}">
                      <a16:colId xmlns:a16="http://schemas.microsoft.com/office/drawing/2014/main" val="1045691578"/>
                    </a:ext>
                  </a:extLst>
                </a:gridCol>
                <a:gridCol w="703465">
                  <a:extLst>
                    <a:ext uri="{9D8B030D-6E8A-4147-A177-3AD203B41FA5}">
                      <a16:colId xmlns:a16="http://schemas.microsoft.com/office/drawing/2014/main" val="95630634"/>
                    </a:ext>
                  </a:extLst>
                </a:gridCol>
                <a:gridCol w="705787">
                  <a:extLst>
                    <a:ext uri="{9D8B030D-6E8A-4147-A177-3AD203B41FA5}">
                      <a16:colId xmlns:a16="http://schemas.microsoft.com/office/drawing/2014/main" val="4042416633"/>
                    </a:ext>
                  </a:extLst>
                </a:gridCol>
                <a:gridCol w="698823">
                  <a:extLst>
                    <a:ext uri="{9D8B030D-6E8A-4147-A177-3AD203B41FA5}">
                      <a16:colId xmlns:a16="http://schemas.microsoft.com/office/drawing/2014/main" val="2319834874"/>
                    </a:ext>
                  </a:extLst>
                </a:gridCol>
                <a:gridCol w="698823">
                  <a:extLst>
                    <a:ext uri="{9D8B030D-6E8A-4147-A177-3AD203B41FA5}">
                      <a16:colId xmlns:a16="http://schemas.microsoft.com/office/drawing/2014/main" val="195730700"/>
                    </a:ext>
                  </a:extLst>
                </a:gridCol>
                <a:gridCol w="756864">
                  <a:extLst>
                    <a:ext uri="{9D8B030D-6E8A-4147-A177-3AD203B41FA5}">
                      <a16:colId xmlns:a16="http://schemas.microsoft.com/office/drawing/2014/main" val="3559814546"/>
                    </a:ext>
                  </a:extLst>
                </a:gridCol>
                <a:gridCol w="831157">
                  <a:extLst>
                    <a:ext uri="{9D8B030D-6E8A-4147-A177-3AD203B41FA5}">
                      <a16:colId xmlns:a16="http://schemas.microsoft.com/office/drawing/2014/main" val="2385400905"/>
                    </a:ext>
                  </a:extLst>
                </a:gridCol>
                <a:gridCol w="717396">
                  <a:extLst>
                    <a:ext uri="{9D8B030D-6E8A-4147-A177-3AD203B41FA5}">
                      <a16:colId xmlns:a16="http://schemas.microsoft.com/office/drawing/2014/main" val="3419589136"/>
                    </a:ext>
                  </a:extLst>
                </a:gridCol>
              </a:tblGrid>
              <a:tr h="267824">
                <a:tc>
                  <a:txBody>
                    <a:bodyPr/>
                    <a:lstStyle/>
                    <a:p>
                      <a:pPr algn="ctr"/>
                      <a:r>
                        <a:rPr lang="en-US" sz="1400" kern="0" dirty="0">
                          <a:solidFill>
                            <a:schemeClr val="tx1"/>
                          </a:solidFill>
                          <a:effectLst/>
                          <a:highlight>
                            <a:srgbClr val="FFFFFF"/>
                          </a:highlight>
                          <a:latin typeface="Times New Roman" panose="02020603050405020304" pitchFamily="18" charset="0"/>
                          <a:cs typeface="Times New Roman" panose="02020603050405020304" pitchFamily="18" charset="0"/>
                        </a:rPr>
                        <a:t> </a:t>
                      </a:r>
                      <a:endParaRPr lang="it-IT" sz="1900" kern="10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gridSpan="3">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6-months</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hMerge="1">
                  <a:txBody>
                    <a:bodyPr/>
                    <a:lstStyle/>
                    <a:p>
                      <a:endParaRPr lang="it-IT"/>
                    </a:p>
                  </a:txBody>
                  <a:tcPr/>
                </a:tc>
                <a:tc hMerge="1">
                  <a:txBody>
                    <a:bodyPr/>
                    <a:lstStyle/>
                    <a:p>
                      <a:endParaRPr lang="it-IT"/>
                    </a:p>
                  </a:txBody>
                  <a:tcPr/>
                </a:tc>
                <a:tc>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 </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gridSpan="3">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12-months</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hMerge="1">
                  <a:txBody>
                    <a:bodyPr/>
                    <a:lstStyle/>
                    <a:p>
                      <a:endParaRPr lang="it-IT"/>
                    </a:p>
                  </a:txBody>
                  <a:tcPr/>
                </a:tc>
                <a:tc hMerge="1">
                  <a:txBody>
                    <a:bodyPr/>
                    <a:lstStyle/>
                    <a:p>
                      <a:endParaRPr lang="it-IT"/>
                    </a:p>
                  </a:txBody>
                  <a:tcPr/>
                </a:tc>
                <a:tc>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 </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gridSpan="3">
                  <a:txBody>
                    <a:bodyPr/>
                    <a:lstStyle/>
                    <a:p>
                      <a:pPr algn="ctr"/>
                      <a:r>
                        <a:rPr lang="it-IT" sz="1400" kern="0" dirty="0">
                          <a:solidFill>
                            <a:schemeClr val="tx1"/>
                          </a:solidFill>
                          <a:effectLst/>
                          <a:highlight>
                            <a:srgbClr val="FFFFFF"/>
                          </a:highlight>
                          <a:latin typeface="Times New Roman" panose="02020603050405020304" pitchFamily="18" charset="0"/>
                          <a:cs typeface="Times New Roman" panose="02020603050405020304" pitchFamily="18" charset="0"/>
                        </a:rPr>
                        <a:t>18-months</a:t>
                      </a:r>
                      <a:endParaRPr lang="it-IT" sz="1900" kern="100"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hMerge="1">
                  <a:txBody>
                    <a:bodyPr/>
                    <a:lstStyle/>
                    <a:p>
                      <a:endParaRPr lang="it-IT"/>
                    </a:p>
                  </a:txBody>
                  <a:tcPr/>
                </a:tc>
                <a:tc hMerge="1">
                  <a:txBody>
                    <a:bodyPr/>
                    <a:lstStyle/>
                    <a:p>
                      <a:endParaRPr lang="it-IT"/>
                    </a:p>
                  </a:txBody>
                  <a:tcPr/>
                </a:tc>
                <a:tc>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 </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gridSpan="3">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24-months</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hMerge="1">
                  <a:txBody>
                    <a:bodyPr/>
                    <a:lstStyle/>
                    <a:p>
                      <a:endParaRPr lang="it-IT"/>
                    </a:p>
                  </a:txBody>
                  <a:tcPr/>
                </a:tc>
                <a:tc hMerge="1">
                  <a:txBody>
                    <a:bodyPr/>
                    <a:lstStyle/>
                    <a:p>
                      <a:endParaRPr lang="it-IT"/>
                    </a:p>
                  </a:txBody>
                  <a:tcPr/>
                </a:tc>
                <a:tc>
                  <a:txBody>
                    <a:bodyPr/>
                    <a:lstStyle/>
                    <a:p>
                      <a:pPr algn="ct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 </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extLst>
                  <a:ext uri="{0D108BD9-81ED-4DB2-BD59-A6C34878D82A}">
                    <a16:rowId xmlns:a16="http://schemas.microsoft.com/office/drawing/2014/main" val="1143227877"/>
                  </a:ext>
                </a:extLst>
              </a:tr>
              <a:tr h="648551">
                <a:tc>
                  <a:txBody>
                    <a:bodyPr/>
                    <a:lstStyle/>
                    <a:p>
                      <a:endParaRPr lang="it-IT" sz="1900" kern="100">
                        <a:solidFill>
                          <a:schemeClr val="tx1"/>
                        </a:solidFill>
                        <a:effectLst/>
                        <a:highlight>
                          <a:srgbClr val="FFFFFF"/>
                        </a:highlight>
                        <a:latin typeface="Times New Roman" panose="02020603050405020304" pitchFamily="18"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(kg)</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EWL</a:t>
                      </a:r>
                      <a:endParaRPr lang="it-IT" sz="1900" kern="100" dirty="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TBWL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p</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AWL</a:t>
                      </a:r>
                      <a:endParaRPr lang="it-IT" sz="1900" kern="100" dirty="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(kg)</a:t>
                      </a:r>
                      <a:endParaRPr lang="it-IT" sz="19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EWL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TBWL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p</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(kg)</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EWL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TBWL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p</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(kg)</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EWL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TBWL</a:t>
                      </a:r>
                      <a:endParaRPr lang="it-IT" sz="1900" kern="100">
                        <a:solidFill>
                          <a:schemeClr val="tx1"/>
                        </a:solidFill>
                        <a:effectLst/>
                        <a:highlight>
                          <a:srgbClr val="EDEDED"/>
                        </a:highlight>
                        <a:latin typeface="Times New Roman" panose="02020603050405020304" pitchFamily="18" charset="0"/>
                        <a:cs typeface="Times New Roman" panose="02020603050405020304" pitchFamily="18" charset="0"/>
                      </a:endParaRPr>
                    </a:p>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p</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extLst>
                  <a:ext uri="{0D108BD9-81ED-4DB2-BD59-A6C34878D82A}">
                    <a16:rowId xmlns:a16="http://schemas.microsoft.com/office/drawing/2014/main" val="1731501507"/>
                  </a:ext>
                </a:extLst>
              </a:tr>
              <a:tr h="648551">
                <a:tc>
                  <a:txBody>
                    <a:bodyPr/>
                    <a:lstStyle/>
                    <a:p>
                      <a:pPr algn="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P-ESG</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18.4 (7.9)</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latin typeface="Times New Roman" panose="02020603050405020304" pitchFamily="18" charset="0"/>
                          <a:cs typeface="Times New Roman" panose="02020603050405020304" pitchFamily="18" charset="0"/>
                        </a:rPr>
                        <a:t>55.2 (24.5)</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17.3 (6.7)</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latin typeface="Times New Roman" panose="02020603050405020304" pitchFamily="18" charset="0"/>
                          <a:cs typeface="Times New Roman" panose="02020603050405020304" pitchFamily="18" charset="0"/>
                        </a:rPr>
                        <a:t>&lt;0.01</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17.9 (9.7)</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900" b="1" kern="0" dirty="0">
                          <a:solidFill>
                            <a:schemeClr val="tx1"/>
                          </a:solidFill>
                          <a:effectLst/>
                          <a:highlight>
                            <a:srgbClr val="EDEDED"/>
                          </a:highlight>
                          <a:latin typeface="Times New Roman" panose="02020603050405020304" pitchFamily="18" charset="0"/>
                          <a:ea typeface="+mn-ea"/>
                          <a:cs typeface="Times New Roman" panose="02020603050405020304" pitchFamily="18" charset="0"/>
                        </a:rPr>
                        <a:t>52.9 </a:t>
                      </a:r>
                      <a:r>
                        <a:rPr lang="it-IT" sz="1400" kern="0" dirty="0">
                          <a:solidFill>
                            <a:schemeClr val="tx1"/>
                          </a:solidFill>
                          <a:effectLst/>
                          <a:latin typeface="Times New Roman" panose="02020603050405020304" pitchFamily="18" charset="0"/>
                          <a:cs typeface="Times New Roman" panose="02020603050405020304" pitchFamily="18" charset="0"/>
                        </a:rPr>
                        <a:t>(27.7)</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16.7 (8.2)</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latin typeface="Times New Roman" panose="02020603050405020304" pitchFamily="18" charset="0"/>
                          <a:cs typeface="Times New Roman" panose="02020603050405020304" pitchFamily="18" charset="0"/>
                        </a:rPr>
                        <a:t>&lt;0.01</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18.1 (10.5)</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50.0 (22.7)</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16.6 (8.3)</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latin typeface="Times New Roman" panose="02020603050405020304" pitchFamily="18" charset="0"/>
                          <a:cs typeface="Times New Roman" panose="02020603050405020304" pitchFamily="18" charset="0"/>
                        </a:rPr>
                        <a:t>&lt;0.01</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16.3 (11.9)</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900" b="1" kern="0" dirty="0">
                          <a:solidFill>
                            <a:schemeClr val="tx1"/>
                          </a:solidFill>
                          <a:effectLst/>
                          <a:highlight>
                            <a:srgbClr val="EDEDED"/>
                          </a:highlight>
                          <a:latin typeface="Times New Roman" panose="02020603050405020304" pitchFamily="18" charset="0"/>
                          <a:ea typeface="+mn-ea"/>
                          <a:cs typeface="Times New Roman" panose="02020603050405020304" pitchFamily="18" charset="0"/>
                        </a:rPr>
                        <a:t>45.7 </a:t>
                      </a:r>
                      <a:r>
                        <a:rPr lang="it-IT" sz="1400" kern="0" dirty="0">
                          <a:solidFill>
                            <a:schemeClr val="tx1"/>
                          </a:solidFill>
                          <a:effectLst/>
                          <a:latin typeface="Times New Roman" panose="02020603050405020304" pitchFamily="18" charset="0"/>
                          <a:cs typeface="Times New Roman" panose="02020603050405020304" pitchFamily="18" charset="0"/>
                        </a:rPr>
                        <a:t>(32.7)</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15.1 (10.6)</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latin typeface="Times New Roman" panose="02020603050405020304" pitchFamily="18" charset="0"/>
                          <a:cs typeface="Times New Roman" panose="02020603050405020304" pitchFamily="18" charset="0"/>
                        </a:rPr>
                        <a:t>&lt;0.01</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extLst>
                  <a:ext uri="{0D108BD9-81ED-4DB2-BD59-A6C34878D82A}">
                    <a16:rowId xmlns:a16="http://schemas.microsoft.com/office/drawing/2014/main" val="4009220299"/>
                  </a:ext>
                </a:extLst>
              </a:tr>
              <a:tr h="648551">
                <a:tc>
                  <a:txBody>
                    <a:bodyPr/>
                    <a:lstStyle/>
                    <a:p>
                      <a:pPr algn="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Re-ESG</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15.0 (7.7)</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52.9 (23.5)</a:t>
                      </a:r>
                      <a:endParaRPr lang="it-IT" sz="19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14.7 (6.1)</a:t>
                      </a:r>
                      <a:endParaRPr lang="it-IT" sz="19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highlight>
                            <a:srgbClr val="EDEDED"/>
                          </a:highlight>
                          <a:latin typeface="Times New Roman" panose="02020603050405020304" pitchFamily="18" charset="0"/>
                          <a:cs typeface="Times New Roman" panose="02020603050405020304" pitchFamily="18" charset="0"/>
                        </a:rPr>
                        <a:t>&lt;0.01</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17.0 (8.0)</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900" b="1" kern="0" dirty="0">
                          <a:solidFill>
                            <a:schemeClr val="tx1"/>
                          </a:solidFill>
                          <a:effectLst/>
                          <a:highlight>
                            <a:srgbClr val="EDEDED"/>
                          </a:highlight>
                          <a:latin typeface="Times New Roman" panose="02020603050405020304" pitchFamily="18" charset="0"/>
                          <a:cs typeface="Times New Roman" panose="02020603050405020304" pitchFamily="18" charset="0"/>
                        </a:rPr>
                        <a:t>55.7</a:t>
                      </a: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 (21.8)</a:t>
                      </a:r>
                      <a:endParaRPr lang="it-IT" sz="19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16.5 (7.2)</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highlight>
                            <a:srgbClr val="EDEDED"/>
                          </a:highlight>
                          <a:latin typeface="Times New Roman" panose="02020603050405020304" pitchFamily="18" charset="0"/>
                          <a:cs typeface="Times New Roman" panose="02020603050405020304" pitchFamily="18" charset="0"/>
                        </a:rPr>
                        <a:t>&lt;0.01</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11.9 (10.9)</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41.4 (44.2)</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11.4 (11.0)</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en-US" sz="1400" kern="0">
                          <a:solidFill>
                            <a:schemeClr val="tx1"/>
                          </a:solidFill>
                          <a:effectLst/>
                          <a:highlight>
                            <a:srgbClr val="EDEDED"/>
                          </a:highlight>
                          <a:latin typeface="Times New Roman" panose="02020603050405020304" pitchFamily="18" charset="0"/>
                          <a:cs typeface="Times New Roman" panose="02020603050405020304" pitchFamily="18" charset="0"/>
                        </a:rPr>
                        <a:t>&lt;0.01</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7.3 (11.8)</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900" b="1" kern="0" dirty="0">
                          <a:solidFill>
                            <a:schemeClr val="tx1"/>
                          </a:solidFill>
                          <a:effectLst/>
                          <a:highlight>
                            <a:srgbClr val="EDEDED"/>
                          </a:highlight>
                          <a:latin typeface="Times New Roman" panose="02020603050405020304" pitchFamily="18" charset="0"/>
                          <a:ea typeface="+mn-ea"/>
                          <a:cs typeface="Times New Roman" panose="02020603050405020304" pitchFamily="18" charset="0"/>
                        </a:rPr>
                        <a:t>25.4 </a:t>
                      </a:r>
                      <a:r>
                        <a:rPr lang="it-IT" sz="1400" kern="0" dirty="0">
                          <a:solidFill>
                            <a:schemeClr val="tx1"/>
                          </a:solidFill>
                          <a:effectLst/>
                          <a:highlight>
                            <a:srgbClr val="EDEDED"/>
                          </a:highlight>
                          <a:latin typeface="Times New Roman" panose="02020603050405020304" pitchFamily="18" charset="0"/>
                          <a:cs typeface="Times New Roman" panose="02020603050405020304" pitchFamily="18" charset="0"/>
                        </a:rPr>
                        <a:t>(25.9)</a:t>
                      </a:r>
                      <a:endParaRPr lang="it-IT" sz="1900" kern="100" dirty="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7.0 (9.2)</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highlight>
                            <a:srgbClr val="EDEDED"/>
                          </a:highlight>
                          <a:latin typeface="Times New Roman" panose="02020603050405020304" pitchFamily="18" charset="0"/>
                          <a:cs typeface="Times New Roman" panose="02020603050405020304" pitchFamily="18" charset="0"/>
                        </a:rPr>
                        <a:t>0.937</a:t>
                      </a:r>
                      <a:endParaRPr lang="it-IT" sz="1900" kern="100">
                        <a:solidFill>
                          <a:schemeClr val="tx1"/>
                        </a:solidFill>
                        <a:effectLst/>
                        <a:highlight>
                          <a:srgbClr val="EDEDED"/>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extLst>
                  <a:ext uri="{0D108BD9-81ED-4DB2-BD59-A6C34878D82A}">
                    <a16:rowId xmlns:a16="http://schemas.microsoft.com/office/drawing/2014/main" val="906751346"/>
                  </a:ext>
                </a:extLst>
              </a:tr>
              <a:tr h="432368">
                <a:tc>
                  <a:txBody>
                    <a:bodyPr/>
                    <a:lstStyle/>
                    <a:p>
                      <a:pPr algn="r"/>
                      <a:r>
                        <a:rPr lang="it-IT" sz="1400" kern="0">
                          <a:solidFill>
                            <a:schemeClr val="tx1"/>
                          </a:solidFill>
                          <a:effectLst/>
                          <a:highlight>
                            <a:srgbClr val="FFFFFF"/>
                          </a:highlight>
                          <a:latin typeface="Times New Roman" panose="02020603050405020304" pitchFamily="18" charset="0"/>
                          <a:cs typeface="Times New Roman" panose="02020603050405020304" pitchFamily="18" charset="0"/>
                        </a:rPr>
                        <a:t>P</a:t>
                      </a:r>
                      <a:endParaRPr lang="it-IT" sz="1900" kern="10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latin typeface="Times New Roman" panose="02020603050405020304" pitchFamily="18" charset="0"/>
                          <a:cs typeface="Times New Roman" panose="02020603050405020304" pitchFamily="18" charset="0"/>
                        </a:rPr>
                        <a:t>0.32</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latin typeface="Times New Roman" panose="02020603050405020304" pitchFamily="18" charset="0"/>
                          <a:cs typeface="Times New Roman" panose="02020603050405020304" pitchFamily="18" charset="0"/>
                        </a:rPr>
                        <a:t>0.571</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latin typeface="Times New Roman" panose="02020603050405020304" pitchFamily="18" charset="0"/>
                          <a:cs typeface="Times New Roman" panose="02020603050405020304" pitchFamily="18" charset="0"/>
                        </a:rPr>
                        <a:t>0.434</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 </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0.712</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0.684</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0.924</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 </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0.121</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0.569</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0.128</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 </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0.122</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0.183</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a:solidFill>
                            <a:schemeClr val="tx1"/>
                          </a:solidFill>
                          <a:effectLst/>
                          <a:latin typeface="Times New Roman" panose="02020603050405020304" pitchFamily="18" charset="0"/>
                          <a:cs typeface="Times New Roman" panose="02020603050405020304" pitchFamily="18" charset="0"/>
                        </a:rPr>
                        <a:t>0.109</a:t>
                      </a:r>
                      <a:endParaRPr lang="it-IT" sz="19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tc>
                  <a:txBody>
                    <a:bodyPr/>
                    <a:lstStyle/>
                    <a:p>
                      <a:pPr algn="ctr"/>
                      <a:r>
                        <a:rPr lang="it-IT" sz="1400" kern="0" dirty="0">
                          <a:solidFill>
                            <a:schemeClr val="tx1"/>
                          </a:solidFill>
                          <a:effectLst/>
                          <a:latin typeface="Times New Roman" panose="02020603050405020304" pitchFamily="18" charset="0"/>
                          <a:cs typeface="Times New Roman" panose="02020603050405020304" pitchFamily="18" charset="0"/>
                        </a:rPr>
                        <a:t> </a:t>
                      </a:r>
                      <a:endParaRPr lang="it-IT" sz="19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4341" marR="74341" marT="0" marB="0"/>
                </a:tc>
                <a:extLst>
                  <a:ext uri="{0D108BD9-81ED-4DB2-BD59-A6C34878D82A}">
                    <a16:rowId xmlns:a16="http://schemas.microsoft.com/office/drawing/2014/main" val="877629003"/>
                  </a:ext>
                </a:extLst>
              </a:tr>
            </a:tbl>
          </a:graphicData>
        </a:graphic>
      </p:graphicFrame>
      <p:sp>
        <p:nvSpPr>
          <p:cNvPr id="5" name="CasellaDiTesto 4">
            <a:extLst>
              <a:ext uri="{FF2B5EF4-FFF2-40B4-BE49-F238E27FC236}">
                <a16:creationId xmlns:a16="http://schemas.microsoft.com/office/drawing/2014/main" id="{F4D1B6A9-9AF1-A30B-DA66-D8CB02955192}"/>
              </a:ext>
            </a:extLst>
          </p:cNvPr>
          <p:cNvSpPr txBox="1"/>
          <p:nvPr/>
        </p:nvSpPr>
        <p:spPr>
          <a:xfrm>
            <a:off x="1199744" y="4982371"/>
            <a:ext cx="10382656" cy="1241622"/>
          </a:xfrm>
          <a:prstGeom prst="rect">
            <a:avLst/>
          </a:prstGeom>
          <a:noFill/>
        </p:spPr>
        <p:txBody>
          <a:bodyPr wrap="square">
            <a:spAutoFit/>
          </a:bodyPr>
          <a:lstStyle/>
          <a:p>
            <a:pPr algn="just"/>
            <a:r>
              <a:rPr lang="en-US" sz="1867" kern="0" dirty="0">
                <a:highlight>
                  <a:srgbClr val="EDEDED"/>
                </a:highlight>
                <a:latin typeface="Times New Roman" panose="02020603050405020304" pitchFamily="18" charset="0"/>
                <a:cs typeface="Times New Roman" panose="02020603050405020304" pitchFamily="18" charset="0"/>
              </a:rPr>
              <a:t>Comparison of weight loss outcomes between primary ESG and endoscopic revision (Re-ESG) at 6-,12-,18- and 24-months follow-up.</a:t>
            </a:r>
            <a:endParaRPr lang="it-IT" sz="2667" kern="100" dirty="0">
              <a:highlight>
                <a:srgbClr val="EDEDED"/>
              </a:highlight>
              <a:latin typeface="Times New Roman" panose="02020603050405020304" pitchFamily="18" charset="0"/>
              <a:cs typeface="Times New Roman" panose="02020603050405020304" pitchFamily="18" charset="0"/>
            </a:endParaRPr>
          </a:p>
          <a:p>
            <a:pPr algn="just"/>
            <a:r>
              <a:rPr lang="en-US" sz="1867" kern="0" dirty="0">
                <a:highlight>
                  <a:srgbClr val="EDEDED"/>
                </a:highlight>
                <a:latin typeface="Times New Roman" panose="02020603050405020304" pitchFamily="18" charset="0"/>
                <a:cs typeface="Times New Roman" panose="02020603050405020304" pitchFamily="18" charset="0"/>
              </a:rPr>
              <a:t>Data are reported as mean value (standard deviation). A two sample T-Test was used to compare baseline weight and weight loss outcomes.; </a:t>
            </a:r>
          </a:p>
        </p:txBody>
      </p:sp>
      <p:sp>
        <p:nvSpPr>
          <p:cNvPr id="6" name="Rettangolo 5">
            <a:extLst>
              <a:ext uri="{FF2B5EF4-FFF2-40B4-BE49-F238E27FC236}">
                <a16:creationId xmlns:a16="http://schemas.microsoft.com/office/drawing/2014/main" id="{A4869A4F-23DF-1C4F-BF6F-7AEDD289B6F7}"/>
              </a:ext>
            </a:extLst>
          </p:cNvPr>
          <p:cNvSpPr/>
          <p:nvPr/>
        </p:nvSpPr>
        <p:spPr>
          <a:xfrm>
            <a:off x="3712150" y="1919591"/>
            <a:ext cx="1271081" cy="264584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7" name="Rettangolo 6">
            <a:extLst>
              <a:ext uri="{FF2B5EF4-FFF2-40B4-BE49-F238E27FC236}">
                <a16:creationId xmlns:a16="http://schemas.microsoft.com/office/drawing/2014/main" id="{197AB6B2-9A9A-873D-BE97-C609FBAD2218}"/>
              </a:ext>
            </a:extLst>
          </p:cNvPr>
          <p:cNvSpPr/>
          <p:nvPr/>
        </p:nvSpPr>
        <p:spPr>
          <a:xfrm>
            <a:off x="9285018" y="1919590"/>
            <a:ext cx="1271081" cy="264584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143283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84BD8965-0EC8-8482-DA2E-2ECFCD3CDE40}"/>
              </a:ext>
            </a:extLst>
          </p:cNvPr>
          <p:cNvSpPr/>
          <p:nvPr/>
        </p:nvSpPr>
        <p:spPr>
          <a:xfrm>
            <a:off x="651822" y="1024064"/>
            <a:ext cx="3327719" cy="703955"/>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sz="4000" b="1" dirty="0">
                <a:solidFill>
                  <a:schemeClr val="bg2">
                    <a:lumMod val="25000"/>
                  </a:schemeClr>
                </a:solidFill>
              </a:rPr>
              <a:t>CONCLUSION</a:t>
            </a:r>
          </a:p>
        </p:txBody>
      </p:sp>
      <p:sp>
        <p:nvSpPr>
          <p:cNvPr id="2" name="CasellaDiTesto 1">
            <a:extLst>
              <a:ext uri="{FF2B5EF4-FFF2-40B4-BE49-F238E27FC236}">
                <a16:creationId xmlns:a16="http://schemas.microsoft.com/office/drawing/2014/main" id="{EC451C7A-6155-7B03-EC64-BF4F85E947E3}"/>
              </a:ext>
            </a:extLst>
          </p:cNvPr>
          <p:cNvSpPr txBox="1"/>
          <p:nvPr/>
        </p:nvSpPr>
        <p:spPr>
          <a:xfrm>
            <a:off x="533399" y="4450298"/>
            <a:ext cx="11125203" cy="12499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189" indent="-457189" algn="just">
              <a:lnSpc>
                <a:spcPct val="150000"/>
              </a:lnSpc>
              <a:buFont typeface="Wingdings" pitchFamily="2" charset="2"/>
              <a:buChar char="ü"/>
            </a:pPr>
            <a:r>
              <a:rPr lang="en-US" sz="2667" kern="100" dirty="0">
                <a:latin typeface="Times New Roman" panose="02020603050405020304" pitchFamily="18" charset="0"/>
                <a:cs typeface="Times New Roman" panose="02020603050405020304" pitchFamily="18" charset="0"/>
              </a:rPr>
              <a:t>These results may pave the way for an exclusively minimal-invasive multi-step treatment of chronic obesity.</a:t>
            </a:r>
            <a:endParaRPr lang="it-IT" sz="2667" kern="1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4217890E-FA6F-8D26-74A4-35029DEB4B5C}"/>
              </a:ext>
            </a:extLst>
          </p:cNvPr>
          <p:cNvSpPr txBox="1"/>
          <p:nvPr/>
        </p:nvSpPr>
        <p:spPr>
          <a:xfrm>
            <a:off x="533399" y="2141163"/>
            <a:ext cx="11125203" cy="18656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189" indent="-457189" algn="just">
              <a:lnSpc>
                <a:spcPct val="150000"/>
              </a:lnSpc>
              <a:buFont typeface="Wingdings" pitchFamily="2" charset="2"/>
              <a:buChar char="ü"/>
            </a:pPr>
            <a:r>
              <a:rPr lang="en-US" sz="2667" kern="100" dirty="0">
                <a:latin typeface="Times New Roman" panose="02020603050405020304" pitchFamily="18" charset="0"/>
                <a:ea typeface="Calibri" panose="020F0502020204030204" pitchFamily="34" charset="0"/>
                <a:cs typeface="Times New Roman" panose="02020603050405020304" pitchFamily="18" charset="0"/>
              </a:rPr>
              <a:t>Despite the limit of a low sample, our study highlights how the endoscopic revision of a previous ESG is as effective as the primary intervention in the short and medium term. </a:t>
            </a:r>
            <a:endParaRPr lang="it-IT" sz="2667"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82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7665720" y="5424077"/>
            <a:ext cx="3542607" cy="900500"/>
          </a:xfrm>
        </p:spPr>
        <p:txBody>
          <a:bodyPr>
            <a:normAutofit fontScale="90000"/>
          </a:bodyPr>
          <a:lstStyle/>
          <a:p>
            <a:r>
              <a:rPr lang="it-IT" dirty="0"/>
              <a:t>Grazie</a:t>
            </a:r>
          </a:p>
        </p:txBody>
      </p:sp>
      <p:pic>
        <p:nvPicPr>
          <p:cNvPr id="2" name="Immagine 1" descr="Immagine che contiene persona, Viso umano, erba, donna&#10;&#10;Descrizione generata automaticamente">
            <a:extLst>
              <a:ext uri="{FF2B5EF4-FFF2-40B4-BE49-F238E27FC236}">
                <a16:creationId xmlns:a16="http://schemas.microsoft.com/office/drawing/2014/main" id="{6780C65B-D942-F346-651A-A12FD1C9A0FC}"/>
              </a:ext>
            </a:extLst>
          </p:cNvPr>
          <p:cNvPicPr>
            <a:picLocks noChangeAspect="1"/>
          </p:cNvPicPr>
          <p:nvPr/>
        </p:nvPicPr>
        <p:blipFill rotWithShape="1">
          <a:blip r:embed="rId2"/>
          <a:srcRect l="2910" t="4559" r="2636" b="4649"/>
          <a:stretch/>
        </p:blipFill>
        <p:spPr>
          <a:xfrm>
            <a:off x="6096000" y="983673"/>
            <a:ext cx="5333231" cy="3844888"/>
          </a:xfrm>
          <a:prstGeom prst="rect">
            <a:avLst/>
          </a:prstGeom>
        </p:spPr>
      </p:pic>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cs-CZ" dirty="0" err="1"/>
              <a:t>Conflict</a:t>
            </a:r>
            <a:r>
              <a:rPr lang="cs-CZ" dirty="0"/>
              <a:t> </a:t>
            </a:r>
            <a:r>
              <a:rPr lang="cs-CZ" dirty="0" err="1"/>
              <a:t>of</a:t>
            </a:r>
            <a:r>
              <a:rPr lang="cs-CZ" dirty="0"/>
              <a:t> </a:t>
            </a:r>
            <a:r>
              <a:rPr lang="cs-CZ" dirty="0" err="1"/>
              <a:t>interest</a:t>
            </a:r>
            <a:r>
              <a:rPr lang="cs-CZ" dirty="0"/>
              <a:t> </a:t>
            </a:r>
            <a:r>
              <a:rPr lang="cs-CZ" dirty="0" err="1"/>
              <a:t>disclosure</a:t>
            </a:r>
            <a:r>
              <a:rPr lang="cs-CZ" dirty="0"/>
              <a:t> (COI)</a:t>
            </a:r>
            <a:endParaRPr lang="en-US" dirty="0"/>
          </a:p>
          <a:p>
            <a:endParaRPr lang="en-US" dirty="0"/>
          </a:p>
        </p:txBody>
      </p:sp>
      <p:sp>
        <p:nvSpPr>
          <p:cNvPr id="3" name="Text Placeholder 2"/>
          <p:cNvSpPr>
            <a:spLocks noGrp="1"/>
          </p:cNvSpPr>
          <p:nvPr>
            <p:ph type="body" sz="quarter" idx="17"/>
          </p:nvPr>
        </p:nvSpPr>
        <p:spPr/>
        <p:txBody>
          <a:bodyPr/>
          <a:lstStyle/>
          <a:p>
            <a:pPr marL="380990" indent="-380990">
              <a:buFont typeface="Arial" panose="020B0604020202020204" pitchFamily="34" charset="0"/>
              <a:buChar char="•"/>
            </a:pPr>
            <a:r>
              <a:rPr lang="en-GB" sz="1867" dirty="0"/>
              <a:t>I have no potential conflict of interest to report</a:t>
            </a:r>
            <a:endParaRPr lang="cs-CZ" sz="1867" dirty="0"/>
          </a:p>
        </p:txBody>
      </p:sp>
    </p:spTree>
    <p:extLst>
      <p:ext uri="{BB962C8B-B14F-4D97-AF65-F5344CB8AC3E}">
        <p14:creationId xmlns:p14="http://schemas.microsoft.com/office/powerpoint/2010/main" val="207349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9CB14-F304-6A53-D528-FBD34294C639}"/>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204E592B-1E09-8F26-820E-016E7424138B}"/>
              </a:ext>
            </a:extLst>
          </p:cNvPr>
          <p:cNvSpPr>
            <a:spLocks noGrp="1"/>
          </p:cNvSpPr>
          <p:nvPr>
            <p:ph type="body" sz="quarter" idx="16"/>
          </p:nvPr>
        </p:nvSpPr>
        <p:spPr>
          <a:xfrm>
            <a:off x="383147" y="959178"/>
            <a:ext cx="3595879" cy="735525"/>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b="1" dirty="0">
                <a:latin typeface="Times New Roman" panose="02020603050405020304" pitchFamily="18" charset="0"/>
                <a:cs typeface="Times New Roman" panose="02020603050405020304" pitchFamily="18" charset="0"/>
              </a:rPr>
              <a:t>BACKGROUND</a:t>
            </a:r>
          </a:p>
        </p:txBody>
      </p:sp>
      <p:grpSp>
        <p:nvGrpSpPr>
          <p:cNvPr id="7" name="Gruppo 6">
            <a:extLst>
              <a:ext uri="{FF2B5EF4-FFF2-40B4-BE49-F238E27FC236}">
                <a16:creationId xmlns:a16="http://schemas.microsoft.com/office/drawing/2014/main" id="{FDD845CC-FCC3-121B-1E3A-3981FCD9B3C9}"/>
              </a:ext>
            </a:extLst>
          </p:cNvPr>
          <p:cNvGrpSpPr/>
          <p:nvPr/>
        </p:nvGrpSpPr>
        <p:grpSpPr>
          <a:xfrm>
            <a:off x="296952" y="1139852"/>
            <a:ext cx="10672576" cy="3844421"/>
            <a:chOff x="1438968" y="2832008"/>
            <a:chExt cx="9223890" cy="3209278"/>
          </a:xfrm>
        </p:grpSpPr>
        <p:sp>
          <p:nvSpPr>
            <p:cNvPr id="8" name="CasellaDiTesto 7">
              <a:extLst>
                <a:ext uri="{FF2B5EF4-FFF2-40B4-BE49-F238E27FC236}">
                  <a16:creationId xmlns:a16="http://schemas.microsoft.com/office/drawing/2014/main" id="{57315C80-4C56-EFEE-079A-3FAB5B2B740E}"/>
                </a:ext>
              </a:extLst>
            </p:cNvPr>
            <p:cNvSpPr txBox="1"/>
            <p:nvPr/>
          </p:nvSpPr>
          <p:spPr>
            <a:xfrm>
              <a:off x="2413240" y="4189499"/>
              <a:ext cx="2819400" cy="762328"/>
            </a:xfrm>
            <a:prstGeom prst="rect">
              <a:avLst/>
            </a:prstGeom>
            <a:noFill/>
          </p:spPr>
          <p:txBody>
            <a:bodyPr wrap="square" rtlCol="0">
              <a:spAutoFit/>
            </a:bodyPr>
            <a:lstStyle/>
            <a:p>
              <a:pPr algn="ctr"/>
              <a:r>
                <a:rPr lang="en-US" sz="2667" dirty="0">
                  <a:ln w="0"/>
                  <a:solidFill>
                    <a:schemeClr val="accent1"/>
                  </a:solidFill>
                  <a:effectLst>
                    <a:outerShdw blurRad="38100" dist="25400" dir="5400000" algn="ctr" rotWithShape="0">
                      <a:srgbClr val="6E747A">
                        <a:alpha val="43000"/>
                      </a:srgbClr>
                    </a:outerShdw>
                  </a:effectLst>
                </a:rPr>
                <a:t>Excessive calorie intake</a:t>
              </a:r>
              <a:endParaRPr lang="it-IT" sz="2667" dirty="0">
                <a:ln w="0"/>
                <a:solidFill>
                  <a:schemeClr val="accent1"/>
                </a:solidFill>
                <a:effectLst>
                  <a:outerShdw blurRad="38100" dist="25400" dir="5400000" algn="ctr" rotWithShape="0">
                    <a:srgbClr val="6E747A">
                      <a:alpha val="43000"/>
                    </a:srgbClr>
                  </a:outerShdw>
                </a:effectLst>
              </a:endParaRPr>
            </a:p>
          </p:txBody>
        </p:sp>
        <p:sp>
          <p:nvSpPr>
            <p:cNvPr id="9" name="CasellaDiTesto 8">
              <a:extLst>
                <a:ext uri="{FF2B5EF4-FFF2-40B4-BE49-F238E27FC236}">
                  <a16:creationId xmlns:a16="http://schemas.microsoft.com/office/drawing/2014/main" id="{C4A56850-D787-A9BA-BD57-BA029DB9D305}"/>
                </a:ext>
              </a:extLst>
            </p:cNvPr>
            <p:cNvSpPr txBox="1"/>
            <p:nvPr/>
          </p:nvSpPr>
          <p:spPr>
            <a:xfrm>
              <a:off x="1438968" y="5278958"/>
              <a:ext cx="1948543" cy="762328"/>
            </a:xfrm>
            <a:prstGeom prst="rect">
              <a:avLst/>
            </a:prstGeom>
            <a:noFill/>
          </p:spPr>
          <p:txBody>
            <a:bodyPr wrap="square" rtlCol="0">
              <a:spAutoFit/>
            </a:bodyPr>
            <a:lstStyle/>
            <a:p>
              <a:pPr algn="ctr"/>
              <a:r>
                <a:rPr lang="it-IT" sz="2667" dirty="0" err="1">
                  <a:ln w="0"/>
                  <a:solidFill>
                    <a:schemeClr val="accent1"/>
                  </a:solidFill>
                  <a:effectLst>
                    <a:outerShdw blurRad="38100" dist="25400" dir="5400000" algn="ctr" rotWithShape="0">
                      <a:srgbClr val="6E747A">
                        <a:alpha val="43000"/>
                      </a:srgbClr>
                    </a:outerShdw>
                  </a:effectLst>
                </a:rPr>
                <a:t>Physical</a:t>
              </a:r>
              <a:r>
                <a:rPr lang="it-IT" sz="2667" dirty="0">
                  <a:ln w="0"/>
                  <a:solidFill>
                    <a:schemeClr val="accent1"/>
                  </a:solidFill>
                  <a:effectLst>
                    <a:outerShdw blurRad="38100" dist="25400" dir="5400000" algn="ctr" rotWithShape="0">
                      <a:srgbClr val="6E747A">
                        <a:alpha val="43000"/>
                      </a:srgbClr>
                    </a:outerShdw>
                  </a:effectLst>
                </a:rPr>
                <a:t> </a:t>
              </a:r>
              <a:r>
                <a:rPr lang="it-IT" sz="2667" dirty="0" err="1">
                  <a:ln w="0"/>
                  <a:solidFill>
                    <a:schemeClr val="accent1"/>
                  </a:solidFill>
                  <a:effectLst>
                    <a:outerShdw blurRad="38100" dist="25400" dir="5400000" algn="ctr" rotWithShape="0">
                      <a:srgbClr val="6E747A">
                        <a:alpha val="43000"/>
                      </a:srgbClr>
                    </a:outerShdw>
                  </a:effectLst>
                </a:rPr>
                <a:t>inactivity</a:t>
              </a:r>
              <a:endParaRPr lang="it-IT" sz="2667" dirty="0">
                <a:ln w="0"/>
                <a:solidFill>
                  <a:schemeClr val="accent1"/>
                </a:solidFill>
                <a:effectLst>
                  <a:outerShdw blurRad="38100" dist="25400" dir="5400000" algn="ctr" rotWithShape="0">
                    <a:srgbClr val="6E747A">
                      <a:alpha val="43000"/>
                    </a:srgbClr>
                  </a:outerShdw>
                </a:effectLst>
              </a:endParaRPr>
            </a:p>
          </p:txBody>
        </p:sp>
        <p:sp>
          <p:nvSpPr>
            <p:cNvPr id="10" name="CasellaDiTesto 9">
              <a:extLst>
                <a:ext uri="{FF2B5EF4-FFF2-40B4-BE49-F238E27FC236}">
                  <a16:creationId xmlns:a16="http://schemas.microsoft.com/office/drawing/2014/main" id="{3FE9CCCD-DA90-D139-44D2-8CDCC6CEF259}"/>
                </a:ext>
              </a:extLst>
            </p:cNvPr>
            <p:cNvSpPr txBox="1"/>
            <p:nvPr/>
          </p:nvSpPr>
          <p:spPr>
            <a:xfrm>
              <a:off x="7882117" y="4189499"/>
              <a:ext cx="1948543" cy="419703"/>
            </a:xfrm>
            <a:prstGeom prst="rect">
              <a:avLst/>
            </a:prstGeom>
            <a:noFill/>
          </p:spPr>
          <p:txBody>
            <a:bodyPr wrap="square" rtlCol="0">
              <a:spAutoFit/>
            </a:bodyPr>
            <a:lstStyle/>
            <a:p>
              <a:pPr algn="ctr"/>
              <a:r>
                <a:rPr lang="it-IT" sz="2667" dirty="0" err="1">
                  <a:ln w="0"/>
                  <a:solidFill>
                    <a:schemeClr val="accent1"/>
                  </a:solidFill>
                  <a:effectLst>
                    <a:outerShdw blurRad="38100" dist="25400" dir="5400000" algn="ctr" rotWithShape="0">
                      <a:srgbClr val="6E747A">
                        <a:alpha val="43000"/>
                      </a:srgbClr>
                    </a:outerShdw>
                  </a:effectLst>
                </a:rPr>
                <a:t>Genetic</a:t>
              </a:r>
              <a:r>
                <a:rPr lang="it-IT" sz="2667" dirty="0">
                  <a:ln w="0"/>
                  <a:solidFill>
                    <a:schemeClr val="accent1"/>
                  </a:solidFill>
                  <a:effectLst>
                    <a:outerShdw blurRad="38100" dist="25400" dir="5400000" algn="ctr" rotWithShape="0">
                      <a:srgbClr val="6E747A">
                        <a:alpha val="43000"/>
                      </a:srgbClr>
                    </a:outerShdw>
                  </a:effectLst>
                </a:rPr>
                <a:t> </a:t>
              </a:r>
              <a:r>
                <a:rPr lang="it-IT" sz="2667" dirty="0" err="1">
                  <a:ln w="0"/>
                  <a:solidFill>
                    <a:schemeClr val="accent1"/>
                  </a:solidFill>
                  <a:effectLst>
                    <a:outerShdw blurRad="38100" dist="25400" dir="5400000" algn="ctr" rotWithShape="0">
                      <a:srgbClr val="6E747A">
                        <a:alpha val="43000"/>
                      </a:srgbClr>
                    </a:outerShdw>
                  </a:effectLst>
                </a:rPr>
                <a:t>factors</a:t>
              </a:r>
              <a:endParaRPr lang="it-IT" sz="2667" dirty="0">
                <a:ln w="0"/>
                <a:solidFill>
                  <a:schemeClr val="accent1"/>
                </a:solidFill>
                <a:effectLst>
                  <a:outerShdw blurRad="38100" dist="25400" dir="5400000" algn="ctr" rotWithShape="0">
                    <a:srgbClr val="6E747A">
                      <a:alpha val="43000"/>
                    </a:srgbClr>
                  </a:outerShdw>
                </a:effectLst>
              </a:endParaRPr>
            </a:p>
          </p:txBody>
        </p:sp>
        <p:sp>
          <p:nvSpPr>
            <p:cNvPr id="11" name="CasellaDiTesto 10">
              <a:extLst>
                <a:ext uri="{FF2B5EF4-FFF2-40B4-BE49-F238E27FC236}">
                  <a16:creationId xmlns:a16="http://schemas.microsoft.com/office/drawing/2014/main" id="{BEB7E000-C850-5C18-B34E-F97983FA3682}"/>
                </a:ext>
              </a:extLst>
            </p:cNvPr>
            <p:cNvSpPr txBox="1"/>
            <p:nvPr/>
          </p:nvSpPr>
          <p:spPr>
            <a:xfrm>
              <a:off x="8196942" y="4600585"/>
              <a:ext cx="1948543" cy="385393"/>
            </a:xfrm>
            <a:prstGeom prst="rect">
              <a:avLst/>
            </a:prstGeom>
            <a:noFill/>
          </p:spPr>
          <p:txBody>
            <a:bodyPr wrap="square" rtlCol="0">
              <a:spAutoFit/>
            </a:bodyPr>
            <a:lstStyle/>
            <a:p>
              <a:pPr algn="ctr"/>
              <a:endParaRPr lang="it-IT" sz="2400" dirty="0"/>
            </a:p>
          </p:txBody>
        </p:sp>
        <p:sp>
          <p:nvSpPr>
            <p:cNvPr id="13" name="CasellaDiTesto 12">
              <a:extLst>
                <a:ext uri="{FF2B5EF4-FFF2-40B4-BE49-F238E27FC236}">
                  <a16:creationId xmlns:a16="http://schemas.microsoft.com/office/drawing/2014/main" id="{5E8D6F5F-E880-0E3F-0A25-B467DD7BBF9F}"/>
                </a:ext>
              </a:extLst>
            </p:cNvPr>
            <p:cNvSpPr txBox="1"/>
            <p:nvPr/>
          </p:nvSpPr>
          <p:spPr>
            <a:xfrm>
              <a:off x="8714315" y="5433117"/>
              <a:ext cx="1948543" cy="419703"/>
            </a:xfrm>
            <a:prstGeom prst="rect">
              <a:avLst/>
            </a:prstGeom>
            <a:noFill/>
          </p:spPr>
          <p:txBody>
            <a:bodyPr wrap="square" rtlCol="0">
              <a:spAutoFit/>
            </a:bodyPr>
            <a:lstStyle/>
            <a:p>
              <a:pPr algn="ctr"/>
              <a:r>
                <a:rPr lang="it-IT" sz="2667" dirty="0" err="1">
                  <a:ln w="0"/>
                  <a:solidFill>
                    <a:schemeClr val="accent1"/>
                  </a:solidFill>
                  <a:effectLst>
                    <a:outerShdw blurRad="38100" dist="25400" dir="5400000" algn="ctr" rotWithShape="0">
                      <a:srgbClr val="6E747A">
                        <a:alpha val="43000"/>
                      </a:srgbClr>
                    </a:outerShdw>
                  </a:effectLst>
                </a:rPr>
                <a:t>Mental</a:t>
              </a:r>
              <a:r>
                <a:rPr lang="it-IT" sz="2667" dirty="0">
                  <a:ln w="0"/>
                  <a:solidFill>
                    <a:schemeClr val="accent1"/>
                  </a:solidFill>
                  <a:effectLst>
                    <a:outerShdw blurRad="38100" dist="25400" dir="5400000" algn="ctr" rotWithShape="0">
                      <a:srgbClr val="6E747A">
                        <a:alpha val="43000"/>
                      </a:srgbClr>
                    </a:outerShdw>
                  </a:effectLst>
                </a:rPr>
                <a:t> health</a:t>
              </a:r>
            </a:p>
          </p:txBody>
        </p:sp>
        <p:sp>
          <p:nvSpPr>
            <p:cNvPr id="14" name="CasellaDiTesto 13">
              <a:extLst>
                <a:ext uri="{FF2B5EF4-FFF2-40B4-BE49-F238E27FC236}">
                  <a16:creationId xmlns:a16="http://schemas.microsoft.com/office/drawing/2014/main" id="{4EED369C-18F5-01F2-91CC-5E85AD1B5122}"/>
                </a:ext>
              </a:extLst>
            </p:cNvPr>
            <p:cNvSpPr txBox="1"/>
            <p:nvPr/>
          </p:nvSpPr>
          <p:spPr>
            <a:xfrm>
              <a:off x="5283259" y="2832008"/>
              <a:ext cx="2383974" cy="762328"/>
            </a:xfrm>
            <a:prstGeom prst="rect">
              <a:avLst/>
            </a:prstGeom>
            <a:noFill/>
          </p:spPr>
          <p:txBody>
            <a:bodyPr wrap="square" rtlCol="0">
              <a:spAutoFit/>
            </a:bodyPr>
            <a:lstStyle/>
            <a:p>
              <a:pPr algn="ctr"/>
              <a:r>
                <a:rPr lang="it-IT" sz="2667" dirty="0">
                  <a:ln w="0"/>
                  <a:solidFill>
                    <a:schemeClr val="accent1"/>
                  </a:solidFill>
                  <a:effectLst>
                    <a:outerShdw blurRad="38100" dist="25400" dir="5400000" algn="ctr" rotWithShape="0">
                      <a:srgbClr val="6E747A">
                        <a:alpha val="43000"/>
                      </a:srgbClr>
                    </a:outerShdw>
                  </a:effectLst>
                </a:rPr>
                <a:t>Endocrine </a:t>
              </a:r>
              <a:r>
                <a:rPr lang="it-IT" sz="2667" dirty="0" err="1">
                  <a:ln w="0"/>
                  <a:solidFill>
                    <a:schemeClr val="accent1"/>
                  </a:solidFill>
                  <a:effectLst>
                    <a:outerShdw blurRad="38100" dist="25400" dir="5400000" algn="ctr" rotWithShape="0">
                      <a:srgbClr val="6E747A">
                        <a:alpha val="43000"/>
                      </a:srgbClr>
                    </a:outerShdw>
                  </a:effectLst>
                </a:rPr>
                <a:t>imbalances</a:t>
              </a:r>
              <a:endParaRPr lang="it-IT" sz="2667" dirty="0">
                <a:ln w="0"/>
                <a:solidFill>
                  <a:schemeClr val="accent1"/>
                </a:solidFill>
                <a:effectLst>
                  <a:outerShdw blurRad="38100" dist="25400" dir="5400000" algn="ctr" rotWithShape="0">
                    <a:srgbClr val="6E747A">
                      <a:alpha val="43000"/>
                    </a:srgbClr>
                  </a:outerShdw>
                </a:effectLst>
              </a:endParaRPr>
            </a:p>
          </p:txBody>
        </p:sp>
      </p:grpSp>
      <p:pic>
        <p:nvPicPr>
          <p:cNvPr id="16" name="Immagine 15" descr="Immagine che contiene schizzo, disegno, clipart, Line art&#10;&#10;Descrizione generata automaticamente">
            <a:extLst>
              <a:ext uri="{FF2B5EF4-FFF2-40B4-BE49-F238E27FC236}">
                <a16:creationId xmlns:a16="http://schemas.microsoft.com/office/drawing/2014/main" id="{32203EF4-3135-1E64-2CCD-B3F02E7BBF79}"/>
              </a:ext>
            </a:extLst>
          </p:cNvPr>
          <p:cNvPicPr>
            <a:picLocks noChangeAspect="1"/>
          </p:cNvPicPr>
          <p:nvPr/>
        </p:nvPicPr>
        <p:blipFill rotWithShape="1">
          <a:blip r:embed="rId3"/>
          <a:srcRect l="23601" t="10182" r="24240" b="11479"/>
          <a:stretch/>
        </p:blipFill>
        <p:spPr>
          <a:xfrm>
            <a:off x="4745020" y="1989779"/>
            <a:ext cx="2701960" cy="4058203"/>
          </a:xfrm>
          <a:prstGeom prst="rect">
            <a:avLst/>
          </a:prstGeom>
        </p:spPr>
      </p:pic>
      <p:sp>
        <p:nvSpPr>
          <p:cNvPr id="17" name="CasellaDiTesto 16">
            <a:extLst>
              <a:ext uri="{FF2B5EF4-FFF2-40B4-BE49-F238E27FC236}">
                <a16:creationId xmlns:a16="http://schemas.microsoft.com/office/drawing/2014/main" id="{F650B68B-6900-1B6A-8C0A-53BBE6B4C0C7}"/>
              </a:ext>
            </a:extLst>
          </p:cNvPr>
          <p:cNvSpPr txBox="1"/>
          <p:nvPr/>
        </p:nvSpPr>
        <p:spPr>
          <a:xfrm>
            <a:off x="4745021" y="5996226"/>
            <a:ext cx="2758396" cy="913199"/>
          </a:xfrm>
          <a:prstGeom prst="rect">
            <a:avLst/>
          </a:prstGeom>
          <a:noFill/>
        </p:spPr>
        <p:txBody>
          <a:bodyPr wrap="square" rtlCol="0">
            <a:spAutoFit/>
          </a:bodyPr>
          <a:lstStyle/>
          <a:p>
            <a:pPr algn="ctr"/>
            <a:r>
              <a:rPr lang="it-IT" sz="2667" dirty="0">
                <a:ln w="0"/>
                <a:solidFill>
                  <a:schemeClr val="accent1"/>
                </a:solidFill>
                <a:effectLst>
                  <a:outerShdw blurRad="38100" dist="25400" dir="5400000" algn="ctr" rotWithShape="0">
                    <a:srgbClr val="6E747A">
                      <a:alpha val="43000"/>
                    </a:srgbClr>
                  </a:outerShdw>
                </a:effectLst>
              </a:rPr>
              <a:t>Endocrine </a:t>
            </a:r>
            <a:r>
              <a:rPr lang="it-IT" sz="2667" dirty="0" err="1">
                <a:ln w="0"/>
                <a:solidFill>
                  <a:schemeClr val="accent1"/>
                </a:solidFill>
                <a:effectLst>
                  <a:outerShdw blurRad="38100" dist="25400" dir="5400000" algn="ctr" rotWithShape="0">
                    <a:srgbClr val="6E747A">
                      <a:alpha val="43000"/>
                    </a:srgbClr>
                  </a:outerShdw>
                </a:effectLst>
              </a:rPr>
              <a:t>imbalances</a:t>
            </a:r>
            <a:endParaRPr lang="it-IT" sz="2667" dirty="0">
              <a:ln w="0"/>
              <a:solidFill>
                <a:schemeClr val="accent1"/>
              </a:solidFill>
              <a:effectLst>
                <a:outerShdw blurRad="38100" dist="25400" dir="5400000" algn="ctr" rotWithShape="0">
                  <a:srgbClr val="6E747A">
                    <a:alpha val="43000"/>
                  </a:srgbClr>
                </a:outerShdw>
              </a:effectLst>
            </a:endParaRPr>
          </a:p>
        </p:txBody>
      </p:sp>
      <p:sp>
        <p:nvSpPr>
          <p:cNvPr id="18" name="CasellaDiTesto 17">
            <a:extLst>
              <a:ext uri="{FF2B5EF4-FFF2-40B4-BE49-F238E27FC236}">
                <a16:creationId xmlns:a16="http://schemas.microsoft.com/office/drawing/2014/main" id="{A07373F6-F948-22B6-AA45-2BBCB673E47B}"/>
              </a:ext>
            </a:extLst>
          </p:cNvPr>
          <p:cNvSpPr txBox="1"/>
          <p:nvPr/>
        </p:nvSpPr>
        <p:spPr>
          <a:xfrm>
            <a:off x="2185374" y="5253036"/>
            <a:ext cx="2254577" cy="913199"/>
          </a:xfrm>
          <a:prstGeom prst="rect">
            <a:avLst/>
          </a:prstGeom>
          <a:noFill/>
        </p:spPr>
        <p:txBody>
          <a:bodyPr wrap="square" rtlCol="0">
            <a:spAutoFit/>
          </a:bodyPr>
          <a:lstStyle/>
          <a:p>
            <a:pPr algn="ctr"/>
            <a:r>
              <a:rPr lang="it-IT" sz="2667" dirty="0" err="1">
                <a:ln w="0"/>
                <a:solidFill>
                  <a:schemeClr val="accent1"/>
                </a:solidFill>
                <a:effectLst>
                  <a:outerShdw blurRad="38100" dist="25400" dir="5400000" algn="ctr" rotWithShape="0">
                    <a:srgbClr val="6E747A">
                      <a:alpha val="43000"/>
                    </a:srgbClr>
                  </a:outerShdw>
                </a:effectLst>
              </a:rPr>
              <a:t>Sleep</a:t>
            </a:r>
            <a:r>
              <a:rPr lang="it-IT" sz="2667" dirty="0">
                <a:ln w="0"/>
                <a:solidFill>
                  <a:schemeClr val="accent1"/>
                </a:solidFill>
                <a:effectLst>
                  <a:outerShdw blurRad="38100" dist="25400" dir="5400000" algn="ctr" rotWithShape="0">
                    <a:srgbClr val="6E747A">
                      <a:alpha val="43000"/>
                    </a:srgbClr>
                  </a:outerShdw>
                </a:effectLst>
              </a:rPr>
              <a:t> </a:t>
            </a:r>
            <a:r>
              <a:rPr lang="it-IT" sz="2667" dirty="0" err="1">
                <a:ln w="0"/>
                <a:solidFill>
                  <a:schemeClr val="accent1"/>
                </a:solidFill>
                <a:effectLst>
                  <a:outerShdw blurRad="38100" dist="25400" dir="5400000" algn="ctr" rotWithShape="0">
                    <a:srgbClr val="6E747A">
                      <a:alpha val="43000"/>
                    </a:srgbClr>
                  </a:outerShdw>
                </a:effectLst>
              </a:rPr>
              <a:t>deprivation</a:t>
            </a:r>
            <a:endParaRPr lang="it-IT" sz="2667" dirty="0">
              <a:ln w="0"/>
              <a:solidFill>
                <a:schemeClr val="accent1"/>
              </a:solidFill>
              <a:effectLst>
                <a:outerShdw blurRad="38100" dist="25400" dir="5400000" algn="ctr" rotWithShape="0">
                  <a:srgbClr val="6E747A">
                    <a:alpha val="43000"/>
                  </a:srgbClr>
                </a:outerShdw>
              </a:effectLst>
            </a:endParaRPr>
          </a:p>
        </p:txBody>
      </p:sp>
      <p:sp>
        <p:nvSpPr>
          <p:cNvPr id="19" name="CasellaDiTesto 18">
            <a:extLst>
              <a:ext uri="{FF2B5EF4-FFF2-40B4-BE49-F238E27FC236}">
                <a16:creationId xmlns:a16="http://schemas.microsoft.com/office/drawing/2014/main" id="{FF17A9DA-BBBF-20DE-ED84-60D2D62C52F0}"/>
              </a:ext>
            </a:extLst>
          </p:cNvPr>
          <p:cNvSpPr txBox="1"/>
          <p:nvPr/>
        </p:nvSpPr>
        <p:spPr>
          <a:xfrm>
            <a:off x="8297722" y="5437702"/>
            <a:ext cx="2254577" cy="913199"/>
          </a:xfrm>
          <a:prstGeom prst="rect">
            <a:avLst/>
          </a:prstGeom>
          <a:noFill/>
        </p:spPr>
        <p:txBody>
          <a:bodyPr wrap="square" rtlCol="0">
            <a:spAutoFit/>
          </a:bodyPr>
          <a:lstStyle/>
          <a:p>
            <a:pPr algn="ctr"/>
            <a:r>
              <a:rPr lang="it-IT" sz="2667" dirty="0" err="1">
                <a:ln w="0"/>
                <a:solidFill>
                  <a:schemeClr val="accent1"/>
                </a:solidFill>
                <a:effectLst>
                  <a:outerShdw blurRad="38100" dist="25400" dir="5400000" algn="ctr" rotWithShape="0">
                    <a:srgbClr val="6E747A">
                      <a:alpha val="43000"/>
                    </a:srgbClr>
                  </a:outerShdw>
                </a:effectLst>
              </a:rPr>
              <a:t>Familiar</a:t>
            </a:r>
            <a:r>
              <a:rPr lang="it-IT" sz="2667" dirty="0">
                <a:ln w="0"/>
                <a:solidFill>
                  <a:schemeClr val="accent1"/>
                </a:solidFill>
                <a:effectLst>
                  <a:outerShdw blurRad="38100" dist="25400" dir="5400000" algn="ctr" rotWithShape="0">
                    <a:srgbClr val="6E747A">
                      <a:alpha val="43000"/>
                    </a:srgbClr>
                  </a:outerShdw>
                </a:effectLst>
              </a:rPr>
              <a:t> </a:t>
            </a:r>
            <a:r>
              <a:rPr lang="it-IT" sz="2667" dirty="0" err="1">
                <a:ln w="0"/>
                <a:solidFill>
                  <a:schemeClr val="accent1"/>
                </a:solidFill>
                <a:effectLst>
                  <a:outerShdw blurRad="38100" dist="25400" dir="5400000" algn="ctr" rotWithShape="0">
                    <a:srgbClr val="6E747A">
                      <a:alpha val="43000"/>
                    </a:srgbClr>
                  </a:outerShdw>
                </a:effectLst>
              </a:rPr>
              <a:t>factors</a:t>
            </a:r>
            <a:endParaRPr lang="it-IT" sz="2667"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7540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006" y="1051506"/>
            <a:ext cx="7491989" cy="532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Text Box 4"/>
          <p:cNvSpPr txBox="1">
            <a:spLocks noChangeArrowheads="1"/>
          </p:cNvSpPr>
          <p:nvPr/>
        </p:nvSpPr>
        <p:spPr bwMode="auto">
          <a:xfrm>
            <a:off x="4934829" y="6015325"/>
            <a:ext cx="2646878" cy="923330"/>
          </a:xfrm>
          <a:prstGeom prst="rect">
            <a:avLst/>
          </a:prstGeom>
          <a:noFill/>
          <a:ln w="9525">
            <a:noFill/>
            <a:miter lim="800000"/>
            <a:headEnd/>
            <a:tailEnd/>
          </a:ln>
          <a:effectLst/>
        </p:spPr>
        <p:txBody>
          <a:bodyPr wrap="none">
            <a:spAutoFit/>
          </a:bodyPr>
          <a:lstStyle>
            <a:lvl1pPr>
              <a:defRPr sz="2800" b="1">
                <a:solidFill>
                  <a:schemeClr val="tx1"/>
                </a:solidFill>
                <a:latin typeface="Times New Roman" panose="02020603050405020304" pitchFamily="18" charset="0"/>
                <a:ea typeface="MS PGothic" panose="020B0600070205080204" pitchFamily="34" charset="-128"/>
              </a:defRPr>
            </a:lvl1pPr>
            <a:lvl2pPr marL="742950" indent="-285750">
              <a:defRPr sz="2800" b="1">
                <a:solidFill>
                  <a:schemeClr val="tx1"/>
                </a:solidFill>
                <a:latin typeface="Times New Roman" panose="02020603050405020304" pitchFamily="18" charset="0"/>
                <a:ea typeface="MS PGothic" panose="020B0600070205080204" pitchFamily="34" charset="-128"/>
              </a:defRPr>
            </a:lvl2pPr>
            <a:lvl3pPr marL="1143000" indent="-228600">
              <a:defRPr sz="2800" b="1">
                <a:solidFill>
                  <a:schemeClr val="tx1"/>
                </a:solidFill>
                <a:latin typeface="Times New Roman" panose="02020603050405020304" pitchFamily="18" charset="0"/>
                <a:ea typeface="MS PGothic" panose="020B0600070205080204" pitchFamily="34" charset="-128"/>
              </a:defRPr>
            </a:lvl3pPr>
            <a:lvl4pPr marL="1600200" indent="-228600">
              <a:defRPr sz="2800" b="1">
                <a:solidFill>
                  <a:schemeClr val="tx1"/>
                </a:solidFill>
                <a:latin typeface="Times New Roman" panose="02020603050405020304" pitchFamily="18" charset="0"/>
                <a:ea typeface="MS PGothic" panose="020B0600070205080204" pitchFamily="34" charset="-128"/>
              </a:defRPr>
            </a:lvl4pPr>
            <a:lvl5pPr marL="2057400" indent="-228600">
              <a:defRPr sz="28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MS PGothic" panose="020B0600070205080204" pitchFamily="34" charset="-128"/>
              </a:defRPr>
            </a:lvl9pPr>
          </a:lstStyle>
          <a:p>
            <a:pPr>
              <a:defRPr/>
            </a:pPr>
            <a:r>
              <a:rPr lang="it-IT" altLang="it-IT" sz="5400" dirty="0">
                <a:solidFill>
                  <a:schemeClr val="accent2"/>
                </a:solidFill>
                <a:effectLst>
                  <a:outerShdw blurRad="38100" dist="38100" dir="2700000" algn="tl">
                    <a:srgbClr val="FFFFFF"/>
                  </a:outerShdw>
                </a:effectLst>
                <a:latin typeface="Arial" panose="020B0604020202020204" pitchFamily="34" charset="0"/>
                <a:cs typeface="Arial" panose="020B0604020202020204" pitchFamily="34" charset="0"/>
              </a:rPr>
              <a:t>GOALS</a:t>
            </a:r>
          </a:p>
        </p:txBody>
      </p:sp>
      <p:sp>
        <p:nvSpPr>
          <p:cNvPr id="159750" name="Text Box 6"/>
          <p:cNvSpPr txBox="1">
            <a:spLocks noChangeArrowheads="1"/>
          </p:cNvSpPr>
          <p:nvPr/>
        </p:nvSpPr>
        <p:spPr bwMode="auto">
          <a:xfrm rot="21552065">
            <a:off x="9357523" y="1961082"/>
            <a:ext cx="2672526" cy="1200329"/>
          </a:xfrm>
          <a:prstGeom prst="rect">
            <a:avLst/>
          </a:prstGeom>
          <a:noFill/>
          <a:ln w="12700">
            <a:noFill/>
            <a:miter lim="800000"/>
            <a:headEnd/>
            <a:tailEnd/>
          </a:ln>
          <a:effectLst/>
        </p:spPr>
        <p:txBody>
          <a:bodyPr wrap="none">
            <a:spAutoFit/>
          </a:bodyPr>
          <a:lstStyle/>
          <a:p>
            <a:pPr algn="ctr">
              <a:defRPr/>
            </a:pPr>
            <a:r>
              <a:rPr lang="it-IT" sz="3600" dirty="0" err="1">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rPr>
              <a:t>Psychiatrist</a:t>
            </a:r>
            <a:r>
              <a:rPr lang="it-IT" sz="3600" dirty="0">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rPr>
              <a:t>/</a:t>
            </a:r>
          </a:p>
          <a:p>
            <a:pPr algn="ctr">
              <a:defRPr/>
            </a:pPr>
            <a:r>
              <a:rPr lang="it-IT" sz="3600" dirty="0" err="1">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rPr>
              <a:t>Psycologist</a:t>
            </a:r>
            <a:endParaRPr lang="it-IT" sz="3600" i="1" dirty="0">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9751" name="Text Box 7"/>
          <p:cNvSpPr txBox="1">
            <a:spLocks noChangeArrowheads="1"/>
          </p:cNvSpPr>
          <p:nvPr/>
        </p:nvSpPr>
        <p:spPr bwMode="auto">
          <a:xfrm rot="21598302">
            <a:off x="8806306" y="5109355"/>
            <a:ext cx="1851789" cy="646331"/>
          </a:xfrm>
          <a:prstGeom prst="rect">
            <a:avLst/>
          </a:prstGeom>
          <a:noFill/>
          <a:ln w="12700">
            <a:noFill/>
            <a:miter lim="800000"/>
            <a:headEnd/>
            <a:tailEnd/>
          </a:ln>
          <a:effectLst/>
        </p:spPr>
        <p:txBody>
          <a:bodyPr wrap="none">
            <a:spAutoFit/>
          </a:bodyPr>
          <a:lstStyle/>
          <a:p>
            <a:pPr algn="ctr">
              <a:defRPr/>
            </a:pPr>
            <a:r>
              <a:rPr lang="it-IT" sz="3600" i="1" dirty="0" err="1">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rPr>
              <a:t>Dietitian</a:t>
            </a:r>
            <a:endParaRPr lang="it-IT" sz="3600" i="1" dirty="0">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9752" name="Text Box 8"/>
          <p:cNvSpPr txBox="1">
            <a:spLocks noChangeArrowheads="1"/>
          </p:cNvSpPr>
          <p:nvPr/>
        </p:nvSpPr>
        <p:spPr bwMode="auto">
          <a:xfrm rot="5221">
            <a:off x="-159573" y="1581061"/>
            <a:ext cx="3760788" cy="646331"/>
          </a:xfrm>
          <a:prstGeom prst="rect">
            <a:avLst/>
          </a:prstGeom>
          <a:noFill/>
          <a:ln w="12700">
            <a:noFill/>
            <a:miter lim="800000"/>
            <a:headEnd/>
            <a:tailEnd/>
          </a:ln>
          <a:effectLst/>
        </p:spPr>
        <p:txBody>
          <a:bodyPr>
            <a:spAutoFit/>
          </a:bodyPr>
          <a:lstStyle/>
          <a:p>
            <a:pPr algn="ctr">
              <a:defRPr/>
            </a:pPr>
            <a:r>
              <a:rPr lang="it-IT" sz="3600" dirty="0" err="1">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rPr>
              <a:t>Endocrinologist</a:t>
            </a:r>
            <a:endParaRPr lang="it-IT" sz="3600" i="1" dirty="0">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9753" name="Text Box 9"/>
          <p:cNvSpPr txBox="1">
            <a:spLocks noChangeArrowheads="1"/>
          </p:cNvSpPr>
          <p:nvPr/>
        </p:nvSpPr>
        <p:spPr bwMode="auto">
          <a:xfrm rot="19338">
            <a:off x="245461" y="4242167"/>
            <a:ext cx="3354388" cy="646331"/>
          </a:xfrm>
          <a:prstGeom prst="rect">
            <a:avLst/>
          </a:prstGeom>
          <a:noFill/>
          <a:ln w="12700">
            <a:noFill/>
            <a:miter lim="800000"/>
            <a:headEnd/>
            <a:tailEnd/>
          </a:ln>
          <a:effectLst/>
        </p:spPr>
        <p:txBody>
          <a:bodyPr>
            <a:spAutoFit/>
          </a:bodyPr>
          <a:lstStyle/>
          <a:p>
            <a:pPr algn="ctr">
              <a:defRPr/>
            </a:pPr>
            <a:r>
              <a:rPr lang="it-IT" sz="3600" dirty="0" err="1">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rPr>
              <a:t>Endoscopist</a:t>
            </a:r>
            <a:endParaRPr lang="it-IT" sz="3600" i="1" dirty="0">
              <a:solidFill>
                <a:srgbClr val="CC33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9754" name="Text Box 10"/>
          <p:cNvSpPr txBox="1">
            <a:spLocks noChangeArrowheads="1"/>
          </p:cNvSpPr>
          <p:nvPr/>
        </p:nvSpPr>
        <p:spPr bwMode="auto">
          <a:xfrm rot="19338">
            <a:off x="4538162" y="951691"/>
            <a:ext cx="2363788" cy="646331"/>
          </a:xfrm>
          <a:prstGeom prst="rect">
            <a:avLst/>
          </a:prstGeom>
          <a:noFill/>
          <a:ln w="12700">
            <a:noFill/>
            <a:miter lim="800000"/>
            <a:headEnd/>
            <a:tailEnd/>
          </a:ln>
          <a:effectLst/>
        </p:spPr>
        <p:txBody>
          <a:bodyPr>
            <a:spAutoFit/>
          </a:bodyPr>
          <a:lstStyle/>
          <a:p>
            <a:pPr algn="ctr">
              <a:defRPr/>
            </a:pPr>
            <a:r>
              <a:rPr lang="it-IT" sz="3600" dirty="0" err="1">
                <a:solidFill>
                  <a:srgbClr val="CC3300"/>
                </a:solidFill>
                <a:effectLst>
                  <a:outerShdw blurRad="38100" dist="38100" dir="2700000" algn="tl">
                    <a:srgbClr val="000000"/>
                  </a:outerShdw>
                </a:effectLst>
                <a:latin typeface="Tahoma" pitchFamily="34" charset="0"/>
              </a:rPr>
              <a:t>Surgeon</a:t>
            </a:r>
            <a:endParaRPr lang="it-IT" sz="3600" i="1" dirty="0">
              <a:solidFill>
                <a:srgbClr val="CC3300"/>
              </a:solidFill>
              <a:effectLst>
                <a:outerShdw blurRad="38100" dist="38100" dir="2700000" algn="tl">
                  <a:srgbClr val="000000"/>
                </a:outerShdw>
              </a:effectLst>
              <a:latin typeface="Tahoma" pitchFamily="34" charset="0"/>
            </a:endParaRPr>
          </a:p>
        </p:txBody>
      </p:sp>
      <p:sp>
        <p:nvSpPr>
          <p:cNvPr id="159747" name="Rectangle 3"/>
          <p:cNvSpPr>
            <a:spLocks noChangeArrowheads="1"/>
          </p:cNvSpPr>
          <p:nvPr/>
        </p:nvSpPr>
        <p:spPr bwMode="auto">
          <a:xfrm>
            <a:off x="3369923" y="177265"/>
            <a:ext cx="7807560" cy="1365089"/>
          </a:xfrm>
          <a:prstGeom prst="rect">
            <a:avLst/>
          </a:prstGeom>
          <a:noFill/>
          <a:ln w="9525">
            <a:noFill/>
            <a:miter lim="800000"/>
            <a:headEnd/>
            <a:tailEnd/>
          </a:ln>
          <a:effectLst/>
        </p:spPr>
        <p:txBody>
          <a:bodyPr/>
          <a:lstStyle/>
          <a:p>
            <a:pPr marL="457189" indent="-457189" algn="ctr">
              <a:lnSpc>
                <a:spcPct val="90000"/>
              </a:lnSpc>
              <a:defRPr/>
            </a:pPr>
            <a:r>
              <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rPr>
              <a:t>OBESITY TEAM</a:t>
            </a:r>
          </a:p>
          <a:p>
            <a:pPr marL="457189" indent="-457189" algn="ctr">
              <a:lnSpc>
                <a:spcPct val="50000"/>
              </a:lnSpc>
              <a:defRPr/>
            </a:pPr>
            <a:endPar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50000"/>
              </a:lnSpc>
              <a:defRPr/>
            </a:pPr>
            <a:endPar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50000"/>
              </a:lnSpc>
              <a:defRPr/>
            </a:pPr>
            <a:endPar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50000"/>
              </a:lnSpc>
              <a:defRPr/>
            </a:pPr>
            <a:endPar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50000"/>
              </a:lnSpc>
              <a:defRPr/>
            </a:pPr>
            <a:endPar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50000"/>
              </a:lnSpc>
              <a:defRPr/>
            </a:pPr>
            <a:endParaRPr lang="en-US" sz="5400" dirty="0">
              <a:solidFill>
                <a:schemeClr val="accent2"/>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50000"/>
              </a:lnSpc>
              <a:defRPr/>
            </a:pPr>
            <a:endParaRPr lang="en-US" sz="5400"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457189" indent="-457189" algn="ctr">
              <a:lnSpc>
                <a:spcPct val="90000"/>
              </a:lnSpc>
              <a:defRPr/>
            </a:pPr>
            <a:endParaRPr lang="en-US" sz="4400"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75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Immagine 6" descr="278856.jpg"/>
          <p:cNvPicPr>
            <a:picLocks noChangeAspect="1"/>
          </p:cNvPicPr>
          <p:nvPr/>
        </p:nvPicPr>
        <p:blipFill>
          <a:blip r:embed="rId3"/>
          <a:srcRect l="20660"/>
          <a:stretch>
            <a:fillRect/>
          </a:stretch>
        </p:blipFill>
        <p:spPr bwMode="auto">
          <a:xfrm>
            <a:off x="2178121" y="715609"/>
            <a:ext cx="7993785" cy="5995339"/>
          </a:xfrm>
          <a:prstGeom prst="rect">
            <a:avLst/>
          </a:prstGeom>
          <a:noFill/>
          <a:ln w="9525">
            <a:noFill/>
            <a:miter lim="800000"/>
            <a:headEnd/>
            <a:tailEnd/>
          </a:ln>
        </p:spPr>
      </p:pic>
      <p:cxnSp>
        <p:nvCxnSpPr>
          <p:cNvPr id="9" name="Connettore 1 8"/>
          <p:cNvCxnSpPr>
            <a:cxnSpLocks noChangeShapeType="1"/>
          </p:cNvCxnSpPr>
          <p:nvPr/>
        </p:nvCxnSpPr>
        <p:spPr bwMode="auto">
          <a:xfrm>
            <a:off x="2178121" y="2128611"/>
            <a:ext cx="7993785" cy="0"/>
          </a:xfrm>
          <a:prstGeom prst="line">
            <a:avLst/>
          </a:prstGeom>
          <a:noFill/>
          <a:ln w="57150">
            <a:solidFill>
              <a:srgbClr val="FF0000"/>
            </a:solidFill>
            <a:round/>
            <a:headEnd/>
            <a:tailEnd/>
          </a:ln>
          <a:effectLst>
            <a:outerShdw dist="20000" dir="5400000" rotWithShape="0">
              <a:srgbClr val="808080">
                <a:alpha val="37999"/>
              </a:srgbClr>
            </a:outerShdw>
          </a:effectLst>
        </p:spPr>
      </p:cxnSp>
      <p:sp>
        <p:nvSpPr>
          <p:cNvPr id="11" name="Rettangolo 10"/>
          <p:cNvSpPr>
            <a:spLocks noChangeArrowheads="1"/>
          </p:cNvSpPr>
          <p:nvPr/>
        </p:nvSpPr>
        <p:spPr bwMode="auto">
          <a:xfrm>
            <a:off x="3335341" y="3370265"/>
            <a:ext cx="5322887" cy="584775"/>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it-IT" sz="3200" b="1" i="1" dirty="0">
              <a:solidFill>
                <a:srgbClr val="002060"/>
              </a:solidFill>
              <a:effectLst>
                <a:outerShdw blurRad="38100" dist="38100" dir="2700000" algn="tl">
                  <a:srgbClr val="DDDDDD"/>
                </a:outerShdw>
              </a:effectLst>
            </a:endParaRPr>
          </a:p>
        </p:txBody>
      </p:sp>
      <p:sp>
        <p:nvSpPr>
          <p:cNvPr id="12" name="Rettangolo 11"/>
          <p:cNvSpPr>
            <a:spLocks noChangeArrowheads="1"/>
          </p:cNvSpPr>
          <p:nvPr/>
        </p:nvSpPr>
        <p:spPr bwMode="auto">
          <a:xfrm>
            <a:off x="5605465" y="2836863"/>
            <a:ext cx="5857875" cy="954107"/>
          </a:xfrm>
          <a:prstGeom prst="rect">
            <a:avLst/>
          </a:prstGeom>
          <a:noFill/>
          <a:ln w="9525">
            <a:noFill/>
            <a:miter lim="800000"/>
            <a:headEnd/>
            <a:tailEnd/>
          </a:ln>
        </p:spPr>
        <p:txBody>
          <a:bodyPr>
            <a:spAutoFit/>
          </a:bodyPr>
          <a:lstStyle/>
          <a:p>
            <a:pPr marL="571486" indent="-571486" algn="ctr"/>
            <a:r>
              <a:rPr lang="it-IT" sz="2800" b="1" i="1">
                <a:solidFill>
                  <a:srgbClr val="00FF00"/>
                </a:solidFill>
                <a:effectLst>
                  <a:outerShdw blurRad="38100" dist="38100" dir="2700000" algn="tl">
                    <a:srgbClr val="000000"/>
                  </a:outerShdw>
                </a:effectLst>
                <a:latin typeface="Times New Roman" panose="02020603050405020304" pitchFamily="18" charset="0"/>
                <a:ea typeface="MS PGothic" pitchFamily="34" charset="-128"/>
                <a:cs typeface="Times New Roman" panose="02020603050405020304" pitchFamily="18" charset="0"/>
              </a:rPr>
              <a:t>NO TREATMENT</a:t>
            </a:r>
          </a:p>
          <a:p>
            <a:pPr marL="571486" indent="-571486" algn="ctr"/>
            <a:r>
              <a:rPr lang="it-IT" sz="2800" b="1" i="1">
                <a:solidFill>
                  <a:srgbClr val="00FF00"/>
                </a:solidFill>
                <a:effectLst>
                  <a:outerShdw blurRad="38100" dist="38100" dir="2700000" algn="tl">
                    <a:srgbClr val="000000"/>
                  </a:outerShdw>
                </a:effectLst>
                <a:latin typeface="Times New Roman" panose="02020603050405020304" pitchFamily="18" charset="0"/>
                <a:ea typeface="MS PGothic" pitchFamily="34" charset="-128"/>
                <a:cs typeface="Times New Roman" panose="02020603050405020304" pitchFamily="18" charset="0"/>
              </a:rPr>
              <a:t>NON-SURGICAL TREATMENT</a:t>
            </a:r>
          </a:p>
        </p:txBody>
      </p:sp>
      <p:sp>
        <p:nvSpPr>
          <p:cNvPr id="13" name="Rettangolo 12"/>
          <p:cNvSpPr>
            <a:spLocks noChangeArrowheads="1"/>
          </p:cNvSpPr>
          <p:nvPr/>
        </p:nvSpPr>
        <p:spPr bwMode="auto">
          <a:xfrm>
            <a:off x="5291933" y="24157"/>
            <a:ext cx="5322887" cy="584775"/>
          </a:xfrm>
          <a:prstGeom prst="rect">
            <a:avLst/>
          </a:prstGeom>
          <a:noFill/>
          <a:ln w="9525">
            <a:noFill/>
            <a:miter lim="800000"/>
            <a:headEnd/>
            <a:tailEnd/>
          </a:ln>
        </p:spPr>
        <p:txBody>
          <a:bodyPr>
            <a:spAutoFit/>
          </a:bodyPr>
          <a:lstStyle/>
          <a:p>
            <a:pPr marL="742932" indent="-742932" algn="ctr"/>
            <a:r>
              <a:rPr lang="it-IT" sz="3200" b="1" i="1" dirty="0">
                <a:solidFill>
                  <a:srgbClr val="FF0080"/>
                </a:solidFill>
                <a:effectLst>
                  <a:outerShdw blurRad="38100" dist="38100" dir="2700000" algn="tl">
                    <a:srgbClr val="000000"/>
                  </a:outerShdw>
                </a:effectLst>
                <a:latin typeface="Times New Roman" panose="02020603050405020304" pitchFamily="18" charset="0"/>
                <a:ea typeface="MS PGothic" pitchFamily="34" charset="-128"/>
                <a:cs typeface="Times New Roman" panose="02020603050405020304" pitchFamily="18" charset="0"/>
              </a:rPr>
              <a:t>BARIATRIC SURGERY</a:t>
            </a:r>
          </a:p>
        </p:txBody>
      </p:sp>
      <p:sp>
        <p:nvSpPr>
          <p:cNvPr id="14" name="Rettangolo 13"/>
          <p:cNvSpPr>
            <a:spLocks noChangeArrowheads="1"/>
          </p:cNvSpPr>
          <p:nvPr/>
        </p:nvSpPr>
        <p:spPr bwMode="auto">
          <a:xfrm>
            <a:off x="7267575" y="978721"/>
            <a:ext cx="2165351" cy="707886"/>
          </a:xfrm>
          <a:prstGeom prst="rect">
            <a:avLst/>
          </a:prstGeom>
          <a:noFill/>
          <a:ln w="9525">
            <a:noFill/>
            <a:miter lim="800000"/>
            <a:headEnd/>
            <a:tailEnd/>
          </a:ln>
        </p:spPr>
        <p:txBody>
          <a:bodyPr>
            <a:spAutoFit/>
          </a:bodyPr>
          <a:lstStyle/>
          <a:p>
            <a:pPr algn="ctr"/>
            <a:r>
              <a:rPr lang="it-IT" sz="4000" b="1" i="1" dirty="0">
                <a:solidFill>
                  <a:srgbClr val="FFFF00"/>
                </a:solidFill>
                <a:effectLst>
                  <a:outerShdw blurRad="38100" dist="38100" dir="2700000" algn="tl">
                    <a:srgbClr val="000000"/>
                  </a:outerShdw>
                </a:effectLst>
                <a:latin typeface="Times New Roman" panose="02020603050405020304" pitchFamily="18" charset="0"/>
                <a:ea typeface="MS PGothic" pitchFamily="34" charset="-128"/>
                <a:cs typeface="Times New Roman" panose="02020603050405020304" pitchFamily="18" charset="0"/>
              </a:rPr>
              <a:t>1%</a:t>
            </a:r>
          </a:p>
        </p:txBody>
      </p:sp>
      <p:sp>
        <p:nvSpPr>
          <p:cNvPr id="15" name="Rettangolo 14"/>
          <p:cNvSpPr>
            <a:spLocks noChangeArrowheads="1"/>
          </p:cNvSpPr>
          <p:nvPr/>
        </p:nvSpPr>
        <p:spPr bwMode="auto">
          <a:xfrm>
            <a:off x="7510463" y="3586164"/>
            <a:ext cx="2165351" cy="707886"/>
          </a:xfrm>
          <a:prstGeom prst="rect">
            <a:avLst/>
          </a:prstGeom>
          <a:noFill/>
          <a:ln w="9525">
            <a:noFill/>
            <a:miter lim="800000"/>
            <a:headEnd/>
            <a:tailEnd/>
          </a:ln>
        </p:spPr>
        <p:txBody>
          <a:bodyPr>
            <a:spAutoFit/>
          </a:bodyPr>
          <a:lstStyle/>
          <a:p>
            <a:pPr algn="ctr"/>
            <a:r>
              <a:rPr lang="it-IT" sz="4000" b="1" i="1" dirty="0">
                <a:solidFill>
                  <a:srgbClr val="FFFF00"/>
                </a:solidFill>
                <a:effectLst>
                  <a:outerShdw blurRad="38100" dist="38100" dir="2700000" algn="tl">
                    <a:srgbClr val="000000"/>
                  </a:outerShdw>
                </a:effectLst>
                <a:latin typeface="Times New Roman" panose="02020603050405020304" pitchFamily="18" charset="0"/>
                <a:ea typeface="MS PGothic" pitchFamily="34" charset="-128"/>
                <a:cs typeface="Times New Roman" panose="02020603050405020304" pitchFamily="18" charset="0"/>
              </a:rPr>
              <a:t>99%</a:t>
            </a:r>
          </a:p>
        </p:txBody>
      </p:sp>
      <p:sp>
        <p:nvSpPr>
          <p:cNvPr id="16" name="Freccia giù 15"/>
          <p:cNvSpPr>
            <a:spLocks noChangeArrowheads="1"/>
          </p:cNvSpPr>
          <p:nvPr/>
        </p:nvSpPr>
        <p:spPr bwMode="auto">
          <a:xfrm>
            <a:off x="8350253" y="4294189"/>
            <a:ext cx="485775" cy="977900"/>
          </a:xfrm>
          <a:prstGeom prst="downArrow">
            <a:avLst>
              <a:gd name="adj1" fmla="val 50000"/>
              <a:gd name="adj2" fmla="val 49861"/>
            </a:avLst>
          </a:prstGeom>
          <a:solidFill>
            <a:srgbClr val="FF0000"/>
          </a:solidFill>
          <a:ln w="9525">
            <a:solidFill>
              <a:schemeClr val="bg1"/>
            </a:solidFill>
            <a:miter lim="800000"/>
            <a:headEnd/>
            <a:tailEnd/>
          </a:ln>
          <a:effectLst>
            <a:outerShdw dist="23000" dir="5400000" rotWithShape="0">
              <a:srgbClr val="808080">
                <a:alpha val="34999"/>
              </a:srgbClr>
            </a:outerShdw>
          </a:effectLst>
        </p:spPr>
        <p:txBody>
          <a:bodyPr anchor="ctr"/>
          <a:lstStyle/>
          <a:p>
            <a:pPr algn="ctr">
              <a:defRPr/>
            </a:pPr>
            <a:endParaRPr lang="it-IT">
              <a:solidFill>
                <a:schemeClr val="lt1"/>
              </a:solidFill>
            </a:endParaRPr>
          </a:p>
        </p:txBody>
      </p:sp>
      <p:pic>
        <p:nvPicPr>
          <p:cNvPr id="140300" name="Immagine 16" descr="punto_di_domanda.jpg"/>
          <p:cNvPicPr>
            <a:picLocks noChangeAspect="1"/>
          </p:cNvPicPr>
          <p:nvPr/>
        </p:nvPicPr>
        <p:blipFill>
          <a:blip r:embed="rId4"/>
          <a:srcRect/>
          <a:stretch>
            <a:fillRect/>
          </a:stretch>
        </p:blipFill>
        <p:spPr bwMode="auto">
          <a:xfrm>
            <a:off x="7953376" y="5408615"/>
            <a:ext cx="1279525" cy="1279525"/>
          </a:xfrm>
          <a:prstGeom prst="rect">
            <a:avLst/>
          </a:prstGeom>
          <a:noFill/>
          <a:ln w="9525">
            <a:noFill/>
            <a:miter lim="800000"/>
            <a:headEnd/>
            <a:tailEnd/>
          </a:ln>
        </p:spPr>
      </p:pic>
      <p:sp>
        <p:nvSpPr>
          <p:cNvPr id="140301" name="Text Box 13"/>
          <p:cNvSpPr txBox="1">
            <a:spLocks noChangeArrowheads="1"/>
          </p:cNvSpPr>
          <p:nvPr/>
        </p:nvSpPr>
        <p:spPr bwMode="auto">
          <a:xfrm rot="16200000">
            <a:off x="1916166" y="3652087"/>
            <a:ext cx="6093976" cy="282575"/>
          </a:xfrm>
          <a:prstGeom prst="rect">
            <a:avLst/>
          </a:prstGeom>
          <a:solidFill>
            <a:schemeClr val="accent1">
              <a:alpha val="32001"/>
            </a:schemeClr>
          </a:solidFill>
          <a:ln w="9525">
            <a:noFill/>
            <a:miter lim="800000"/>
            <a:headEnd/>
            <a:tailEnd/>
          </a:ln>
          <a:effectLst/>
        </p:spPr>
        <p:txBody>
          <a:bodyPr vert="eaVert">
            <a:spAutoFit/>
          </a:bodyPr>
          <a:lstStyle/>
          <a:p>
            <a:pPr algn="ctr"/>
            <a:r>
              <a:rPr lang="it-IT" sz="2800" b="1" i="1" dirty="0">
                <a:solidFill>
                  <a:srgbClr val="FF0080"/>
                </a:solidFill>
                <a:effectLst>
                  <a:outerShdw blurRad="38100" dist="38100" dir="2700000" algn="tl">
                    <a:srgbClr val="000000"/>
                  </a:outerShdw>
                </a:effectLst>
                <a:latin typeface="Times New Roman" panose="02020603050405020304" pitchFamily="18" charset="0"/>
                <a:ea typeface="MS PGothic" pitchFamily="34" charset="-128"/>
                <a:cs typeface="Times New Roman" panose="02020603050405020304" pitchFamily="18" charset="0"/>
              </a:rPr>
              <a:t>MORBID</a:t>
            </a:r>
            <a:r>
              <a:rPr lang="it-IT" sz="2400" b="1" i="1" dirty="0">
                <a:solidFill>
                  <a:srgbClr val="FF0080"/>
                </a:solidFill>
                <a:effectLst>
                  <a:outerShdw blurRad="38100" dist="38100" dir="2700000" algn="tl">
                    <a:srgbClr val="000000"/>
                  </a:outerShdw>
                </a:effectLst>
                <a:latin typeface="Calibri" pitchFamily="34" charset="0"/>
                <a:ea typeface="MS PGothic" pitchFamily="34" charset="-128"/>
              </a:rPr>
              <a:t> OBESE</a:t>
            </a:r>
          </a:p>
          <a:p>
            <a:pPr algn="ctr"/>
            <a:r>
              <a:rPr lang="it-IT" sz="2400" b="1" i="1" dirty="0" err="1">
                <a:solidFill>
                  <a:srgbClr val="FF0080"/>
                </a:solidFill>
                <a:effectLst>
                  <a:outerShdw blurRad="38100" dist="38100" dir="2700000" algn="tl">
                    <a:srgbClr val="000000"/>
                  </a:outerShdw>
                </a:effectLst>
                <a:latin typeface="Calibri" pitchFamily="34" charset="0"/>
                <a:ea typeface="MS PGothic" pitchFamily="34" charset="-128"/>
              </a:rPr>
              <a:t>S</a:t>
            </a:r>
            <a:endParaRPr lang="it-IT" sz="2400" b="1" i="1" dirty="0">
              <a:solidFill>
                <a:srgbClr val="FF0080"/>
              </a:solidFill>
              <a:effectLst>
                <a:outerShdw blurRad="38100" dist="38100" dir="2700000" algn="tl">
                  <a:srgbClr val="000000"/>
                </a:outerShdw>
              </a:effectLst>
              <a:latin typeface="Calibri" pitchFamily="34" charset="0"/>
              <a:ea typeface="MS PGothic" pitchFamily="34" charset="-128"/>
            </a:endParaRPr>
          </a:p>
          <a:p>
            <a:pPr algn="ctr"/>
            <a:r>
              <a:rPr lang="it-IT" sz="2400" b="1" i="1" dirty="0">
                <a:solidFill>
                  <a:srgbClr val="FF0080"/>
                </a:solidFill>
                <a:effectLst>
                  <a:outerShdw blurRad="38100" dist="38100" dir="2700000" algn="tl">
                    <a:srgbClr val="000000"/>
                  </a:outerShdw>
                </a:effectLst>
                <a:latin typeface="Calibri" pitchFamily="34" charset="0"/>
                <a:ea typeface="MS PGothic" pitchFamily="34" charset="-128"/>
              </a:rPr>
              <a:t>I</a:t>
            </a:r>
          </a:p>
          <a:p>
            <a:pPr algn="ctr"/>
            <a:r>
              <a:rPr lang="it-IT" sz="2400" b="1" i="1" dirty="0">
                <a:solidFill>
                  <a:srgbClr val="FF0080"/>
                </a:solidFill>
                <a:effectLst>
                  <a:outerShdw blurRad="38100" dist="38100" dir="2700000" algn="tl">
                    <a:srgbClr val="000000"/>
                  </a:outerShdw>
                </a:effectLst>
                <a:latin typeface="Calibri" pitchFamily="34" charset="0"/>
                <a:ea typeface="MS PGothic" pitchFamily="34" charset="-128"/>
              </a:rPr>
              <a:t>TY</a:t>
            </a:r>
          </a:p>
        </p:txBody>
      </p:sp>
      <p:sp>
        <p:nvSpPr>
          <p:cNvPr id="5" name="CasellaDiTesto 4">
            <a:extLst>
              <a:ext uri="{FF2B5EF4-FFF2-40B4-BE49-F238E27FC236}">
                <a16:creationId xmlns:a16="http://schemas.microsoft.com/office/drawing/2014/main" id="{29868C4B-2909-B64C-A573-01F0D9A4410C}"/>
              </a:ext>
            </a:extLst>
          </p:cNvPr>
          <p:cNvSpPr txBox="1"/>
          <p:nvPr/>
        </p:nvSpPr>
        <p:spPr>
          <a:xfrm>
            <a:off x="-72394" y="5190605"/>
            <a:ext cx="2488241" cy="1569660"/>
          </a:xfrm>
          <a:prstGeom prst="rect">
            <a:avLst/>
          </a:prstGeom>
          <a:noFill/>
        </p:spPr>
        <p:txBody>
          <a:bodyPr wrap="square">
            <a:spAutoFit/>
          </a:bodyPr>
          <a:lstStyle/>
          <a:p>
            <a:r>
              <a:rPr lang="it-IT" sz="1200" dirty="0">
                <a:latin typeface="Arial" panose="020B0604020202020204" pitchFamily="34" charset="0"/>
                <a:cs typeface="Arial" panose="020B0604020202020204" pitchFamily="34" charset="0"/>
              </a:rPr>
              <a:t>Ponce </a:t>
            </a:r>
            <a:r>
              <a:rPr lang="it-IT" sz="1200" dirty="0" err="1">
                <a:latin typeface="Arial" panose="020B0604020202020204" pitchFamily="34" charset="0"/>
                <a:cs typeface="Arial" panose="020B0604020202020204" pitchFamily="34" charset="0"/>
              </a:rPr>
              <a:t>J</a:t>
            </a:r>
            <a:r>
              <a:rPr lang="it-IT" sz="1200" dirty="0">
                <a:latin typeface="Arial" panose="020B0604020202020204" pitchFamily="34" charset="0"/>
                <a:cs typeface="Arial" panose="020B0604020202020204" pitchFamily="34" charset="0"/>
              </a:rPr>
              <a:t>, Nguyen NT, Hutter M, Sudan </a:t>
            </a:r>
            <a:r>
              <a:rPr lang="it-IT" sz="1200" dirty="0" err="1">
                <a:latin typeface="Arial" panose="020B0604020202020204" pitchFamily="34" charset="0"/>
                <a:cs typeface="Arial" panose="020B0604020202020204" pitchFamily="34" charset="0"/>
              </a:rPr>
              <a:t>R</a:t>
            </a:r>
            <a:r>
              <a:rPr lang="it-IT" sz="1200" dirty="0">
                <a:latin typeface="Arial" panose="020B0604020202020204" pitchFamily="34" charset="0"/>
                <a:cs typeface="Arial" panose="020B0604020202020204" pitchFamily="34" charset="0"/>
              </a:rPr>
              <a:t>, Morton JM. American Society for </a:t>
            </a:r>
            <a:r>
              <a:rPr lang="it-IT" sz="1200" dirty="0" err="1">
                <a:latin typeface="Arial" panose="020B0604020202020204" pitchFamily="34" charset="0"/>
                <a:cs typeface="Arial" panose="020B0604020202020204" pitchFamily="34" charset="0"/>
              </a:rPr>
              <a:t>Metabolic</a:t>
            </a:r>
            <a:r>
              <a:rPr lang="it-IT" sz="1200" dirty="0">
                <a:latin typeface="Arial" panose="020B0604020202020204" pitchFamily="34" charset="0"/>
                <a:cs typeface="Arial" panose="020B0604020202020204" pitchFamily="34" charset="0"/>
              </a:rPr>
              <a:t> and </a:t>
            </a:r>
            <a:r>
              <a:rPr lang="it-IT" sz="1200" dirty="0" err="1">
                <a:latin typeface="Arial" panose="020B0604020202020204" pitchFamily="34" charset="0"/>
                <a:cs typeface="Arial" panose="020B0604020202020204" pitchFamily="34" charset="0"/>
              </a:rPr>
              <a:t>Bariatric</a:t>
            </a:r>
            <a:r>
              <a:rPr lang="it-IT" sz="1200" dirty="0">
                <a:latin typeface="Arial" panose="020B0604020202020204" pitchFamily="34" charset="0"/>
                <a:cs typeface="Arial" panose="020B0604020202020204" pitchFamily="34" charset="0"/>
              </a:rPr>
              <a:t> Surgery </a:t>
            </a:r>
            <a:r>
              <a:rPr lang="it-IT" sz="1200" dirty="0" err="1">
                <a:latin typeface="Arial" panose="020B0604020202020204" pitchFamily="34" charset="0"/>
                <a:cs typeface="Arial" panose="020B0604020202020204" pitchFamily="34" charset="0"/>
              </a:rPr>
              <a:t>estimation</a:t>
            </a:r>
            <a:r>
              <a:rPr lang="it-IT" sz="1200" dirty="0">
                <a:latin typeface="Arial" panose="020B0604020202020204" pitchFamily="34" charset="0"/>
                <a:cs typeface="Arial" panose="020B0604020202020204" pitchFamily="34" charset="0"/>
              </a:rPr>
              <a:t> of </a:t>
            </a:r>
            <a:r>
              <a:rPr lang="it-IT" sz="1200" dirty="0" err="1">
                <a:latin typeface="Arial" panose="020B0604020202020204" pitchFamily="34" charset="0"/>
                <a:cs typeface="Arial" panose="020B0604020202020204" pitchFamily="34" charset="0"/>
              </a:rPr>
              <a:t>bariatric</a:t>
            </a:r>
            <a:r>
              <a:rPr lang="it-IT" sz="1200" dirty="0">
                <a:latin typeface="Arial" panose="020B0604020202020204" pitchFamily="34" charset="0"/>
                <a:cs typeface="Arial" panose="020B0604020202020204" pitchFamily="34" charset="0"/>
              </a:rPr>
              <a:t> surgery </a:t>
            </a:r>
            <a:r>
              <a:rPr lang="it-IT" sz="1200" dirty="0" err="1">
                <a:latin typeface="Arial" panose="020B0604020202020204" pitchFamily="34" charset="0"/>
                <a:cs typeface="Arial" panose="020B0604020202020204" pitchFamily="34" charset="0"/>
              </a:rPr>
              <a:t>procedures</a:t>
            </a:r>
            <a:r>
              <a:rPr lang="it-IT" sz="1200" dirty="0">
                <a:latin typeface="Arial" panose="020B0604020202020204" pitchFamily="34" charset="0"/>
                <a:cs typeface="Arial" panose="020B0604020202020204" pitchFamily="34" charset="0"/>
              </a:rPr>
              <a:t> in the United States, 2011-2014. </a:t>
            </a:r>
            <a:r>
              <a:rPr lang="it-IT" sz="1200" dirty="0" err="1">
                <a:latin typeface="Arial" panose="020B0604020202020204" pitchFamily="34" charset="0"/>
                <a:cs typeface="Arial" panose="020B0604020202020204" pitchFamily="34" charset="0"/>
              </a:rPr>
              <a:t>Surg</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Obes</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Relat</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Dis</a:t>
            </a:r>
            <a:r>
              <a:rPr lang="it-IT" sz="1200" dirty="0">
                <a:latin typeface="Arial" panose="020B0604020202020204" pitchFamily="34" charset="0"/>
                <a:cs typeface="Arial" panose="020B0604020202020204" pitchFamily="34" charset="0"/>
              </a:rPr>
              <a:t> 2015;11(6):1199–200.</a:t>
            </a:r>
          </a:p>
        </p:txBody>
      </p:sp>
    </p:spTree>
    <p:extLst>
      <p:ext uri="{BB962C8B-B14F-4D97-AF65-F5344CB8AC3E}">
        <p14:creationId xmlns:p14="http://schemas.microsoft.com/office/powerpoint/2010/main" val="181837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Carne&#10;&#10;Descrizione generata automaticamente">
            <a:extLst>
              <a:ext uri="{FF2B5EF4-FFF2-40B4-BE49-F238E27FC236}">
                <a16:creationId xmlns:a16="http://schemas.microsoft.com/office/drawing/2014/main" id="{96FC23DB-2EAD-5BBC-5AC5-52EBE00D3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553" y="1123143"/>
            <a:ext cx="6251169" cy="5515739"/>
          </a:xfrm>
          <a:prstGeom prst="rect">
            <a:avLst/>
          </a:prstGeom>
        </p:spPr>
      </p:pic>
      <p:sp>
        <p:nvSpPr>
          <p:cNvPr id="6" name="CasellaDiTesto 5">
            <a:extLst>
              <a:ext uri="{FF2B5EF4-FFF2-40B4-BE49-F238E27FC236}">
                <a16:creationId xmlns:a16="http://schemas.microsoft.com/office/drawing/2014/main" id="{6D483E07-7FE4-25C6-2373-1FD605031FAF}"/>
              </a:ext>
            </a:extLst>
          </p:cNvPr>
          <p:cNvSpPr txBox="1"/>
          <p:nvPr/>
        </p:nvSpPr>
        <p:spPr>
          <a:xfrm>
            <a:off x="286605" y="1123143"/>
            <a:ext cx="4775665" cy="1077218"/>
          </a:xfrm>
          <a:prstGeom prst="rect">
            <a:avLst/>
          </a:prstGeom>
          <a:noFill/>
        </p:spPr>
        <p:txBody>
          <a:bodyPr wrap="square" rtlCol="0">
            <a:spAutoFit/>
          </a:bodyPr>
          <a:lstStyle/>
          <a:p>
            <a:pPr algn="ctr"/>
            <a:r>
              <a:rPr lang="it-IT" sz="3200" b="1" dirty="0">
                <a:latin typeface="Times New Roman" panose="02020603050405020304" pitchFamily="18" charset="0"/>
                <a:cs typeface="Times New Roman" panose="02020603050405020304" pitchFamily="18" charset="0"/>
              </a:rPr>
              <a:t>ENDOSCOPIC SLEEVE GASTROPLASTY</a:t>
            </a:r>
          </a:p>
        </p:txBody>
      </p:sp>
      <p:sp>
        <p:nvSpPr>
          <p:cNvPr id="8" name="CasellaDiTesto 7">
            <a:extLst>
              <a:ext uri="{FF2B5EF4-FFF2-40B4-BE49-F238E27FC236}">
                <a16:creationId xmlns:a16="http://schemas.microsoft.com/office/drawing/2014/main" id="{3593B701-E891-AAAE-91DF-D26D1F961B1E}"/>
              </a:ext>
            </a:extLst>
          </p:cNvPr>
          <p:cNvSpPr txBox="1"/>
          <p:nvPr/>
        </p:nvSpPr>
        <p:spPr>
          <a:xfrm>
            <a:off x="501277" y="2505669"/>
            <a:ext cx="4295343" cy="1815882"/>
          </a:xfrm>
          <a:prstGeom prst="rect">
            <a:avLst/>
          </a:prstGeom>
          <a:solidFill>
            <a:schemeClr val="accent5">
              <a:lumMod val="40000"/>
              <a:lumOff val="60000"/>
            </a:schemeClr>
          </a:solidFill>
          <a:ln w="38100">
            <a:solidFill>
              <a:srgbClr val="0F377F"/>
            </a:solidFill>
          </a:ln>
        </p:spPr>
        <p:txBody>
          <a:bodyPr wrap="none" rtlCol="0">
            <a:spAutoFit/>
          </a:bodyPr>
          <a:lstStyle/>
          <a:p>
            <a:pPr marL="285744" indent="-285744">
              <a:buFont typeface="Wingdings" pitchFamily="2" charset="2"/>
              <a:buChar char="v"/>
            </a:pPr>
            <a:r>
              <a:rPr lang="it-IT" sz="2800" dirty="0">
                <a:latin typeface="Times New Roman" panose="02020603050405020304" pitchFamily="18" charset="0"/>
                <a:cs typeface="Times New Roman" panose="02020603050405020304" pitchFamily="18" charset="0"/>
              </a:rPr>
              <a:t>REVERSIBLE</a:t>
            </a:r>
          </a:p>
          <a:p>
            <a:pPr marL="285744" indent="-285744">
              <a:buFont typeface="Wingdings" pitchFamily="2" charset="2"/>
              <a:buChar char="v"/>
            </a:pPr>
            <a:r>
              <a:rPr lang="it-IT" sz="2800" dirty="0">
                <a:latin typeface="Times New Roman" panose="02020603050405020304" pitchFamily="18" charset="0"/>
                <a:cs typeface="Times New Roman" panose="02020603050405020304" pitchFamily="18" charset="0"/>
              </a:rPr>
              <a:t>MINIMALLY INVASIVE</a:t>
            </a:r>
          </a:p>
          <a:p>
            <a:pPr marL="285744" indent="-285744">
              <a:buFont typeface="Wingdings" pitchFamily="2" charset="2"/>
              <a:buChar char="v"/>
            </a:pPr>
            <a:r>
              <a:rPr lang="it-IT" sz="2800" dirty="0">
                <a:latin typeface="Times New Roman" panose="02020603050405020304" pitchFamily="18" charset="0"/>
                <a:cs typeface="Times New Roman" panose="02020603050405020304" pitchFamily="18" charset="0"/>
              </a:rPr>
              <a:t>ENDOLUMINAL</a:t>
            </a:r>
          </a:p>
          <a:p>
            <a:pPr marL="285744" indent="-285744">
              <a:buFont typeface="Wingdings" pitchFamily="2" charset="2"/>
              <a:buChar char="v"/>
            </a:pPr>
            <a:r>
              <a:rPr lang="it-IT" sz="2800" dirty="0">
                <a:latin typeface="Times New Roman" panose="02020603050405020304" pitchFamily="18" charset="0"/>
                <a:cs typeface="Times New Roman" panose="02020603050405020304" pitchFamily="18" charset="0"/>
              </a:rPr>
              <a:t>ORGAN SPARING</a:t>
            </a:r>
          </a:p>
        </p:txBody>
      </p:sp>
      <p:sp>
        <p:nvSpPr>
          <p:cNvPr id="5" name="CasellaDiTesto 4">
            <a:extLst>
              <a:ext uri="{FF2B5EF4-FFF2-40B4-BE49-F238E27FC236}">
                <a16:creationId xmlns:a16="http://schemas.microsoft.com/office/drawing/2014/main" id="{F0126887-0D0A-2C52-77CC-646B9A4A22C4}"/>
              </a:ext>
            </a:extLst>
          </p:cNvPr>
          <p:cNvSpPr txBox="1"/>
          <p:nvPr/>
        </p:nvSpPr>
        <p:spPr>
          <a:xfrm>
            <a:off x="286605" y="4736095"/>
            <a:ext cx="4775665" cy="1200329"/>
          </a:xfrm>
          <a:prstGeom prst="rect">
            <a:avLst/>
          </a:prstGeom>
          <a:noFill/>
        </p:spPr>
        <p:txBody>
          <a:bodyPr wrap="square">
            <a:spAutoFit/>
          </a:bodyPr>
          <a:lstStyle/>
          <a:p>
            <a:pPr marL="380990" indent="-380990">
              <a:buFont typeface="Wingdings" pitchFamily="2" charset="2"/>
              <a:buChar char="v"/>
            </a:pPr>
            <a:r>
              <a:rPr lang="en-US" sz="2400" dirty="0">
                <a:latin typeface="Times New Roman" panose="02020603050405020304" pitchFamily="18" charset="0"/>
                <a:cs typeface="Times New Roman" panose="02020603050405020304" pitchFamily="18" charset="0"/>
              </a:rPr>
              <a:t>SAFE &amp; EFFECTIVE procedure </a:t>
            </a:r>
          </a:p>
          <a:p>
            <a:pPr lvl="1"/>
            <a:r>
              <a:rPr lang="en-US" sz="2400" dirty="0">
                <a:latin typeface="Times New Roman" panose="02020603050405020304" pitchFamily="18" charset="0"/>
                <a:cs typeface="Times New Roman" panose="02020603050405020304" pitchFamily="18" charset="0"/>
              </a:rPr>
              <a:t>(SAEs &lt; 2%)</a:t>
            </a:r>
          </a:p>
          <a:p>
            <a:pPr lvl="1"/>
            <a:r>
              <a:rPr lang="en-US" sz="2400" dirty="0">
                <a:latin typeface="Times New Roman" panose="02020603050405020304" pitchFamily="18" charset="0"/>
                <a:cs typeface="Times New Roman" panose="02020603050405020304" pitchFamily="18" charset="0"/>
              </a:rPr>
              <a:t>(TBWL 17-20% at two years) </a:t>
            </a:r>
          </a:p>
        </p:txBody>
      </p:sp>
      <p:sp>
        <p:nvSpPr>
          <p:cNvPr id="9" name="CasellaDiTesto 8">
            <a:extLst>
              <a:ext uri="{FF2B5EF4-FFF2-40B4-BE49-F238E27FC236}">
                <a16:creationId xmlns:a16="http://schemas.microsoft.com/office/drawing/2014/main" id="{471752B9-A03C-A4EB-632C-046135DAC984}"/>
              </a:ext>
            </a:extLst>
          </p:cNvPr>
          <p:cNvSpPr txBox="1"/>
          <p:nvPr/>
        </p:nvSpPr>
        <p:spPr>
          <a:xfrm>
            <a:off x="383705" y="6104190"/>
            <a:ext cx="4581459" cy="666593"/>
          </a:xfrm>
          <a:prstGeom prst="rect">
            <a:avLst/>
          </a:prstGeom>
          <a:noFill/>
        </p:spPr>
        <p:txBody>
          <a:bodyPr wrap="square">
            <a:spAutoFit/>
          </a:bodyPr>
          <a:lstStyle/>
          <a:p>
            <a:r>
              <a:rPr lang="it-IT" sz="933" dirty="0">
                <a:solidFill>
                  <a:srgbClr val="181818"/>
                </a:solidFill>
                <a:highlight>
                  <a:srgbClr val="FFFFFF"/>
                </a:highlight>
                <a:latin typeface="Times New Roman" panose="02020603050405020304" pitchFamily="18" charset="0"/>
                <a:cs typeface="Times New Roman" panose="02020603050405020304" pitchFamily="18" charset="0"/>
              </a:rPr>
              <a:t>Abu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Dayyeh</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BK,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Bazerbachi</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F</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Vargas EJ,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Sharaiha</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RZ, Thompson CC,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Thaemert</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BC, Teixeira AF, Chapman CG,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Kumbhari</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V,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Ujiki</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MB,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Ahrens</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J</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Day C; MERIT Study Group;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Galvao</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Neto M,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Zundel</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N</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Wilson EB.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Endoscopic</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sleeve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gastroplasty</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for treatment of class 1 and 2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obesity</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(MERIT): a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prospective</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multicentre</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a:t>
            </a:r>
            <a:r>
              <a:rPr lang="it-IT" sz="933" dirty="0" err="1">
                <a:solidFill>
                  <a:srgbClr val="181818"/>
                </a:solidFill>
                <a:highlight>
                  <a:srgbClr val="FFFFFF"/>
                </a:highlight>
                <a:latin typeface="Times New Roman" panose="02020603050405020304" pitchFamily="18" charset="0"/>
                <a:cs typeface="Times New Roman" panose="02020603050405020304" pitchFamily="18" charset="0"/>
              </a:rPr>
              <a:t>randomised</a:t>
            </a:r>
            <a:r>
              <a:rPr lang="it-IT" sz="933" dirty="0">
                <a:solidFill>
                  <a:srgbClr val="181818"/>
                </a:solidFill>
                <a:highlight>
                  <a:srgbClr val="FFFFFF"/>
                </a:highlight>
                <a:latin typeface="Times New Roman" panose="02020603050405020304" pitchFamily="18" charset="0"/>
                <a:cs typeface="Times New Roman" panose="02020603050405020304" pitchFamily="18" charset="0"/>
              </a:rPr>
              <a:t> trial.</a:t>
            </a:r>
          </a:p>
        </p:txBody>
      </p:sp>
    </p:spTree>
    <p:extLst>
      <p:ext uri="{BB962C8B-B14F-4D97-AF65-F5344CB8AC3E}">
        <p14:creationId xmlns:p14="http://schemas.microsoft.com/office/powerpoint/2010/main" val="184450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CDA6BC8-C257-2971-D3BA-3733041B920E}"/>
              </a:ext>
            </a:extLst>
          </p:cNvPr>
          <p:cNvSpPr txBox="1"/>
          <p:nvPr/>
        </p:nvSpPr>
        <p:spPr>
          <a:xfrm>
            <a:off x="1205501" y="2974016"/>
            <a:ext cx="9780999" cy="2229393"/>
          </a:xfrm>
          <a:prstGeom prst="rect">
            <a:avLst/>
          </a:prstGeom>
          <a:noFill/>
          <a:ln>
            <a:solidFill>
              <a:schemeClr val="accent1"/>
            </a:solidFill>
          </a:ln>
        </p:spPr>
        <p:txBody>
          <a:bodyPr wrap="square">
            <a:spAutoFit/>
          </a:bodyPr>
          <a:lstStyle/>
          <a:p>
            <a:pPr marL="380990" indent="-380990" algn="just">
              <a:lnSpc>
                <a:spcPct val="150000"/>
              </a:lnSpc>
              <a:buFont typeface="Wingdings" pitchFamily="2" charset="2"/>
              <a:buChar char="v"/>
            </a:pPr>
            <a:r>
              <a:rPr lang="en-US" sz="3200" kern="100" dirty="0">
                <a:latin typeface="Times New Roman" panose="02020603050405020304" pitchFamily="18" charset="0"/>
                <a:cs typeface="Times New Roman" panose="02020603050405020304" pitchFamily="18" charset="0"/>
              </a:rPr>
              <a:t>To assess the effectiveness of endoscopic revision (Re-ESG) versus primary intervention (P-ESG) f</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ocusing on weight loss outcomes.</a:t>
            </a:r>
            <a:endParaRPr lang="it-IT" sz="4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testo 3">
            <a:extLst>
              <a:ext uri="{FF2B5EF4-FFF2-40B4-BE49-F238E27FC236}">
                <a16:creationId xmlns:a16="http://schemas.microsoft.com/office/drawing/2014/main" id="{1EFBD60E-58FB-60B0-C43D-7F5FE98772E2}"/>
              </a:ext>
            </a:extLst>
          </p:cNvPr>
          <p:cNvSpPr>
            <a:spLocks noGrp="1"/>
          </p:cNvSpPr>
          <p:nvPr>
            <p:ph type="body" sz="quarter" idx="16"/>
          </p:nvPr>
        </p:nvSpPr>
        <p:spPr>
          <a:xfrm>
            <a:off x="383147" y="959178"/>
            <a:ext cx="4726535" cy="735525"/>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b="1" dirty="0">
                <a:latin typeface="Times New Roman" panose="02020603050405020304" pitchFamily="18" charset="0"/>
                <a:cs typeface="Times New Roman" panose="02020603050405020304" pitchFamily="18" charset="0"/>
              </a:rPr>
              <a:t>AIM OF THE STUDY</a:t>
            </a:r>
          </a:p>
        </p:txBody>
      </p:sp>
      <p:pic>
        <p:nvPicPr>
          <p:cNvPr id="9" name="Immagine 8">
            <a:extLst>
              <a:ext uri="{FF2B5EF4-FFF2-40B4-BE49-F238E27FC236}">
                <a16:creationId xmlns:a16="http://schemas.microsoft.com/office/drawing/2014/main" id="{218BC3DD-D240-18C8-EAC6-EFEE7FCFDD93}"/>
              </a:ext>
            </a:extLst>
          </p:cNvPr>
          <p:cNvPicPr>
            <a:picLocks noChangeAspect="1"/>
          </p:cNvPicPr>
          <p:nvPr/>
        </p:nvPicPr>
        <p:blipFill>
          <a:blip r:embed="rId3"/>
          <a:stretch>
            <a:fillRect/>
          </a:stretch>
        </p:blipFill>
        <p:spPr>
          <a:xfrm>
            <a:off x="7726166" y="558366"/>
            <a:ext cx="2663289" cy="2272673"/>
          </a:xfrm>
          <a:prstGeom prst="rect">
            <a:avLst/>
          </a:prstGeom>
        </p:spPr>
      </p:pic>
    </p:spTree>
    <p:extLst>
      <p:ext uri="{BB962C8B-B14F-4D97-AF65-F5344CB8AC3E}">
        <p14:creationId xmlns:p14="http://schemas.microsoft.com/office/powerpoint/2010/main" val="122089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CDA6BC8-C257-2971-D3BA-3733041B920E}"/>
              </a:ext>
            </a:extLst>
          </p:cNvPr>
          <p:cNvSpPr txBox="1"/>
          <p:nvPr/>
        </p:nvSpPr>
        <p:spPr>
          <a:xfrm>
            <a:off x="698642" y="2864424"/>
            <a:ext cx="10794716" cy="2965364"/>
          </a:xfrm>
          <a:prstGeom prst="rect">
            <a:avLst/>
          </a:prstGeom>
          <a:noFill/>
          <a:ln>
            <a:solidFill>
              <a:schemeClr val="accent1"/>
            </a:solidFill>
          </a:ln>
        </p:spPr>
        <p:txBody>
          <a:bodyPr wrap="square">
            <a:spAutoFit/>
          </a:bodyPr>
          <a:lstStyle/>
          <a:p>
            <a:pPr marL="380990" indent="-380990" algn="just">
              <a:buFont typeface="Wingdings" pitchFamily="2" charset="2"/>
              <a:buChar char="v"/>
            </a:pPr>
            <a:r>
              <a:rPr lang="en-US" sz="2667" dirty="0">
                <a:solidFill>
                  <a:srgbClr val="000000"/>
                </a:solidFill>
                <a:latin typeface="Times New Roman" panose="02020603050405020304" pitchFamily="18" charset="0"/>
                <a:cs typeface="Times New Roman" panose="02020603050405020304" pitchFamily="18" charset="0"/>
              </a:rPr>
              <a:t>Retrospective analysis of a prospective dataset (ESG May 2017- December 2023)</a:t>
            </a:r>
          </a:p>
          <a:p>
            <a:pPr marL="380990" indent="-380990" algn="just">
              <a:buFont typeface="Wingdings" pitchFamily="2" charset="2"/>
              <a:buChar char="v"/>
            </a:pPr>
            <a:endParaRPr lang="en-US" sz="2667" dirty="0">
              <a:solidFill>
                <a:srgbClr val="000000"/>
              </a:solidFill>
              <a:latin typeface="Times New Roman" panose="02020603050405020304" pitchFamily="18" charset="0"/>
              <a:cs typeface="Times New Roman" panose="02020603050405020304" pitchFamily="18" charset="0"/>
            </a:endParaRPr>
          </a:p>
          <a:p>
            <a:pPr marL="380990" indent="-380990" algn="just">
              <a:buFont typeface="Wingdings" pitchFamily="2" charset="2"/>
              <a:buChar char="v"/>
            </a:pPr>
            <a:endParaRPr lang="en-US" sz="2667" dirty="0">
              <a:solidFill>
                <a:srgbClr val="000000"/>
              </a:solidFill>
              <a:latin typeface="Times New Roman" panose="02020603050405020304" pitchFamily="18" charset="0"/>
              <a:cs typeface="Times New Roman" panose="02020603050405020304" pitchFamily="18" charset="0"/>
            </a:endParaRPr>
          </a:p>
          <a:p>
            <a:pPr marL="380990" indent="-380990" algn="just">
              <a:buFont typeface="Wingdings" pitchFamily="2" charset="2"/>
              <a:buChar char="v"/>
            </a:pPr>
            <a:r>
              <a:rPr lang="en-US" sz="2667" dirty="0">
                <a:solidFill>
                  <a:srgbClr val="000000"/>
                </a:solidFill>
                <a:latin typeface="Times New Roman" panose="02020603050405020304" pitchFamily="18" charset="0"/>
                <a:cs typeface="Times New Roman" panose="02020603050405020304" pitchFamily="18" charset="0"/>
              </a:rPr>
              <a:t>Comparisons between groups (baseline and follow-up data): s</a:t>
            </a:r>
            <a:r>
              <a:rPr lang="en-US" sz="2667" dirty="0">
                <a:latin typeface="Times New Roman" panose="02020603050405020304" pitchFamily="18" charset="0"/>
                <a:ea typeface="Calibri" panose="020F0502020204030204" pitchFamily="34" charset="0"/>
              </a:rPr>
              <a:t>tatistical comparisons were performed with the use of Student’s t-test, after Shapiro wilk-test.</a:t>
            </a:r>
            <a:r>
              <a:rPr lang="it-IT" sz="2667" dirty="0"/>
              <a:t> </a:t>
            </a:r>
            <a:endParaRPr lang="en-US" sz="2667" dirty="0">
              <a:latin typeface="Times New Roman" panose="02020603050405020304" pitchFamily="18" charset="0"/>
              <a:cs typeface="Times New Roman" panose="02020603050405020304" pitchFamily="18" charset="0"/>
            </a:endParaRPr>
          </a:p>
        </p:txBody>
      </p:sp>
      <p:sp>
        <p:nvSpPr>
          <p:cNvPr id="7" name="Segnaposto testo 3">
            <a:extLst>
              <a:ext uri="{FF2B5EF4-FFF2-40B4-BE49-F238E27FC236}">
                <a16:creationId xmlns:a16="http://schemas.microsoft.com/office/drawing/2014/main" id="{1EFBD60E-58FB-60B0-C43D-7F5FE98772E2}"/>
              </a:ext>
            </a:extLst>
          </p:cNvPr>
          <p:cNvSpPr>
            <a:spLocks noGrp="1"/>
          </p:cNvSpPr>
          <p:nvPr>
            <p:ph type="body" sz="quarter" idx="16"/>
          </p:nvPr>
        </p:nvSpPr>
        <p:spPr>
          <a:xfrm>
            <a:off x="383148" y="959178"/>
            <a:ext cx="3274453" cy="735525"/>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it-IT" b="1" dirty="0">
                <a:latin typeface="Times New Roman" panose="02020603050405020304" pitchFamily="18" charset="0"/>
                <a:cs typeface="Times New Roman" panose="02020603050405020304" pitchFamily="18" charset="0"/>
              </a:rPr>
              <a:t>METHODS</a:t>
            </a:r>
          </a:p>
        </p:txBody>
      </p:sp>
    </p:spTree>
    <p:extLst>
      <p:ext uri="{BB962C8B-B14F-4D97-AF65-F5344CB8AC3E}">
        <p14:creationId xmlns:p14="http://schemas.microsoft.com/office/powerpoint/2010/main" val="406651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9CB14-F304-6A53-D528-FBD34294C639}"/>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204E592B-1E09-8F26-820E-016E7424138B}"/>
              </a:ext>
            </a:extLst>
          </p:cNvPr>
          <p:cNvSpPr>
            <a:spLocks noGrp="1"/>
          </p:cNvSpPr>
          <p:nvPr>
            <p:ph type="body" sz="quarter" idx="16"/>
          </p:nvPr>
        </p:nvSpPr>
        <p:spPr>
          <a:xfrm>
            <a:off x="383148" y="959178"/>
            <a:ext cx="2975195" cy="625783"/>
          </a:xfrm>
          <a:prstGeom prst="round2DiagRect">
            <a:avLst>
              <a:gd name="adj1" fmla="val 50000"/>
              <a:gd name="adj2" fmla="val 0"/>
            </a:avLst>
          </a:prstGeom>
        </p:spPr>
        <p:style>
          <a:lnRef idx="2">
            <a:schemeClr val="accent3"/>
          </a:lnRef>
          <a:fillRef idx="1">
            <a:schemeClr val="lt1"/>
          </a:fillRef>
          <a:effectRef idx="0">
            <a:schemeClr val="accent3"/>
          </a:effectRef>
          <a:fontRef idx="minor">
            <a:schemeClr val="dk1"/>
          </a:fontRef>
        </p:style>
        <p:txBody>
          <a:bodyPr rtlCol="0" anchor="ctr">
            <a:normAutofit lnSpcReduction="10000"/>
          </a:bodyPr>
          <a:lstStyle/>
          <a:p>
            <a:pPr algn="ctr"/>
            <a:r>
              <a:rPr lang="it-IT" b="1" dirty="0"/>
              <a:t>RESULTS</a:t>
            </a:r>
          </a:p>
        </p:txBody>
      </p:sp>
      <p:sp>
        <p:nvSpPr>
          <p:cNvPr id="7" name="CasellaDiTesto 6">
            <a:extLst>
              <a:ext uri="{FF2B5EF4-FFF2-40B4-BE49-F238E27FC236}">
                <a16:creationId xmlns:a16="http://schemas.microsoft.com/office/drawing/2014/main" id="{B3161830-2E83-8865-A83E-AF47F13997DD}"/>
              </a:ext>
            </a:extLst>
          </p:cNvPr>
          <p:cNvSpPr txBox="1"/>
          <p:nvPr/>
        </p:nvSpPr>
        <p:spPr>
          <a:xfrm>
            <a:off x="889553" y="2311505"/>
            <a:ext cx="6096000" cy="461665"/>
          </a:xfrm>
          <a:prstGeom prst="rect">
            <a:avLst/>
          </a:prstGeom>
          <a:noFill/>
        </p:spPr>
        <p:txBody>
          <a:bodyPr wrap="square">
            <a:spAutoFit/>
          </a:bodyPr>
          <a:lstStyle/>
          <a:p>
            <a:pPr marL="342891" indent="-342891" algn="just">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578 subjects underwent ESG</a:t>
            </a:r>
          </a:p>
        </p:txBody>
      </p:sp>
      <p:graphicFrame>
        <p:nvGraphicFramePr>
          <p:cNvPr id="10" name="Tabella 9">
            <a:extLst>
              <a:ext uri="{FF2B5EF4-FFF2-40B4-BE49-F238E27FC236}">
                <a16:creationId xmlns:a16="http://schemas.microsoft.com/office/drawing/2014/main" id="{2BEEEE70-BF08-0939-750A-2450564797A8}"/>
              </a:ext>
            </a:extLst>
          </p:cNvPr>
          <p:cNvGraphicFramePr>
            <a:graphicFrameLocks noGrp="1"/>
          </p:cNvGraphicFramePr>
          <p:nvPr/>
        </p:nvGraphicFramePr>
        <p:xfrm>
          <a:off x="1619021" y="3338208"/>
          <a:ext cx="8953959" cy="1808768"/>
        </p:xfrm>
        <a:graphic>
          <a:graphicData uri="http://schemas.openxmlformats.org/drawingml/2006/table">
            <a:tbl>
              <a:tblPr firstRow="1" firstCol="1" bandRow="1">
                <a:tableStyleId>{5C22544A-7EE6-4342-B048-85BDC9FD1C3A}</a:tableStyleId>
              </a:tblPr>
              <a:tblGrid>
                <a:gridCol w="6608805">
                  <a:extLst>
                    <a:ext uri="{9D8B030D-6E8A-4147-A177-3AD203B41FA5}">
                      <a16:colId xmlns:a16="http://schemas.microsoft.com/office/drawing/2014/main" val="30509168"/>
                    </a:ext>
                  </a:extLst>
                </a:gridCol>
                <a:gridCol w="2345153">
                  <a:extLst>
                    <a:ext uri="{9D8B030D-6E8A-4147-A177-3AD203B41FA5}">
                      <a16:colId xmlns:a16="http://schemas.microsoft.com/office/drawing/2014/main" val="964147904"/>
                    </a:ext>
                  </a:extLst>
                </a:gridCol>
              </a:tblGrid>
              <a:tr h="480848">
                <a:tc>
                  <a:txBody>
                    <a:bodyPr/>
                    <a:lstStyle/>
                    <a:p>
                      <a:pPr algn="just">
                        <a:lnSpc>
                          <a:spcPct val="150000"/>
                        </a:lnSpc>
                      </a:pPr>
                      <a:r>
                        <a:rPr lang="en-US" sz="1900" kern="100" dirty="0">
                          <a:solidFill>
                            <a:schemeClr val="tx1"/>
                          </a:solidFill>
                          <a:effectLst/>
                          <a:highlight>
                            <a:srgbClr val="FFFFFF"/>
                          </a:highlight>
                          <a:latin typeface="Arial" panose="020B0604020202020204" pitchFamily="34" charset="0"/>
                          <a:cs typeface="Arial" panose="020B0604020202020204" pitchFamily="34" charset="0"/>
                        </a:rPr>
                        <a:t>Number of patients </a:t>
                      </a:r>
                      <a:endParaRPr lang="it-IT" sz="2100" kern="100" dirty="0">
                        <a:solidFill>
                          <a:schemeClr val="tx1"/>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marL="449580" algn="r">
                        <a:lnSpc>
                          <a:spcPct val="150000"/>
                        </a:lnSpc>
                      </a:pPr>
                      <a:r>
                        <a:rPr lang="en-US" sz="2100" kern="100" dirty="0">
                          <a:solidFill>
                            <a:schemeClr val="tx1"/>
                          </a:solidFill>
                          <a:effectLst/>
                          <a:highlight>
                            <a:srgbClr val="FFFFFF"/>
                          </a:highlight>
                          <a:latin typeface="Arial" panose="020B0604020202020204" pitchFamily="34" charset="0"/>
                          <a:cs typeface="Arial" panose="020B0604020202020204" pitchFamily="34" charset="0"/>
                        </a:rPr>
                        <a:t>578</a:t>
                      </a:r>
                      <a:endParaRPr lang="it-IT" sz="2100" kern="100" dirty="0">
                        <a:solidFill>
                          <a:schemeClr val="tx1"/>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1189191553"/>
                  </a:ext>
                </a:extLst>
              </a:tr>
              <a:tr h="479711">
                <a:tc>
                  <a:txBody>
                    <a:bodyPr/>
                    <a:lstStyle/>
                    <a:p>
                      <a:pPr algn="just">
                        <a:lnSpc>
                          <a:spcPct val="150000"/>
                        </a:lnSpc>
                      </a:pPr>
                      <a:r>
                        <a:rPr lang="en-US" sz="1900" kern="100">
                          <a:solidFill>
                            <a:schemeClr val="tx1"/>
                          </a:solidFill>
                          <a:effectLst/>
                          <a:highlight>
                            <a:srgbClr val="EDEDED"/>
                          </a:highlight>
                          <a:latin typeface="Arial" panose="020B0604020202020204" pitchFamily="34" charset="0"/>
                          <a:cs typeface="Arial" panose="020B0604020202020204" pitchFamily="34" charset="0"/>
                        </a:rPr>
                        <a:t>Age (years) mean ± SD</a:t>
                      </a:r>
                      <a:endParaRPr lang="it-IT" sz="2100" kern="10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algn="r">
                        <a:lnSpc>
                          <a:spcPct val="150000"/>
                        </a:lnSpc>
                      </a:pPr>
                      <a:r>
                        <a:rPr lang="en-US" sz="2100" kern="100" dirty="0">
                          <a:solidFill>
                            <a:schemeClr val="tx1"/>
                          </a:solidFill>
                          <a:effectLst/>
                          <a:highlight>
                            <a:srgbClr val="EDEDED"/>
                          </a:highlight>
                          <a:latin typeface="Arial" panose="020B0604020202020204" pitchFamily="34" charset="0"/>
                          <a:cs typeface="Arial" panose="020B0604020202020204" pitchFamily="34" charset="0"/>
                        </a:rPr>
                        <a:t>42.1 </a:t>
                      </a:r>
                      <a:r>
                        <a:rPr lang="en-US" sz="2100" kern="100" dirty="0">
                          <a:solidFill>
                            <a:schemeClr val="tx1"/>
                          </a:solidFill>
                          <a:effectLst/>
                          <a:highlight>
                            <a:srgbClr val="EDEDED"/>
                          </a:highlight>
                          <a:latin typeface="Arial" panose="020B0604020202020204" pitchFamily="34" charset="0"/>
                          <a:cs typeface="Arial" panose="020B0604020202020204" pitchFamily="34" charset="0"/>
                          <a:sym typeface="Symbol" pitchFamily="2" charset="2"/>
                        </a:rPr>
                        <a:t></a:t>
                      </a:r>
                      <a:r>
                        <a:rPr lang="en-US" sz="2100" kern="100" dirty="0">
                          <a:solidFill>
                            <a:schemeClr val="tx1"/>
                          </a:solidFill>
                          <a:effectLst/>
                          <a:highlight>
                            <a:srgbClr val="EDEDED"/>
                          </a:highlight>
                          <a:latin typeface="Arial" panose="020B0604020202020204" pitchFamily="34" charset="0"/>
                          <a:cs typeface="Arial" panose="020B0604020202020204" pitchFamily="34" charset="0"/>
                        </a:rPr>
                        <a:t> 9.1</a:t>
                      </a:r>
                      <a:endParaRPr lang="it-IT" sz="2100"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245883202"/>
                  </a:ext>
                </a:extLst>
              </a:tr>
              <a:tr h="479711">
                <a:tc>
                  <a:txBody>
                    <a:bodyPr/>
                    <a:lstStyle/>
                    <a:p>
                      <a:pPr algn="just">
                        <a:lnSpc>
                          <a:spcPct val="150000"/>
                        </a:lnSpc>
                      </a:pPr>
                      <a:r>
                        <a:rPr lang="en-US" sz="1900" kern="100" dirty="0">
                          <a:solidFill>
                            <a:schemeClr val="tx1"/>
                          </a:solidFill>
                          <a:effectLst/>
                          <a:highlight>
                            <a:srgbClr val="EDEDED"/>
                          </a:highlight>
                          <a:latin typeface="Arial" panose="020B0604020202020204" pitchFamily="34" charset="0"/>
                          <a:cs typeface="Arial" panose="020B0604020202020204" pitchFamily="34" charset="0"/>
                        </a:rPr>
                        <a:t>BMI, mean ± SD</a:t>
                      </a:r>
                      <a:endParaRPr lang="it-IT" sz="2100"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tc>
                  <a:txBody>
                    <a:bodyPr/>
                    <a:lstStyle/>
                    <a:p>
                      <a:pPr algn="r">
                        <a:lnSpc>
                          <a:spcPct val="150000"/>
                        </a:lnSpc>
                      </a:pPr>
                      <a:r>
                        <a:rPr lang="en-US" sz="2100" b="1" kern="100" dirty="0">
                          <a:solidFill>
                            <a:schemeClr val="tx1"/>
                          </a:solidFill>
                          <a:effectLst/>
                          <a:highlight>
                            <a:srgbClr val="EDEDED"/>
                          </a:highlight>
                          <a:latin typeface="Arial" panose="020B0604020202020204" pitchFamily="34" charset="0"/>
                          <a:cs typeface="Arial" panose="020B0604020202020204" pitchFamily="34" charset="0"/>
                        </a:rPr>
                        <a:t>37.9 </a:t>
                      </a:r>
                      <a:r>
                        <a:rPr lang="en-US" sz="2100" b="1" kern="100" dirty="0">
                          <a:solidFill>
                            <a:schemeClr val="tx1"/>
                          </a:solidFill>
                          <a:effectLst/>
                          <a:highlight>
                            <a:srgbClr val="EDEDED"/>
                          </a:highlight>
                          <a:latin typeface="Arial" panose="020B0604020202020204" pitchFamily="34" charset="0"/>
                          <a:cs typeface="Arial" panose="020B0604020202020204" pitchFamily="34" charset="0"/>
                          <a:sym typeface="Symbol" pitchFamily="2" charset="2"/>
                        </a:rPr>
                        <a:t></a:t>
                      </a:r>
                      <a:r>
                        <a:rPr lang="en-US" sz="2100" b="1" kern="100" dirty="0">
                          <a:solidFill>
                            <a:schemeClr val="tx1"/>
                          </a:solidFill>
                          <a:effectLst/>
                          <a:highlight>
                            <a:srgbClr val="EDEDED"/>
                          </a:highlight>
                          <a:latin typeface="Arial" panose="020B0604020202020204" pitchFamily="34" charset="0"/>
                          <a:cs typeface="Arial" panose="020B0604020202020204" pitchFamily="34" charset="0"/>
                        </a:rPr>
                        <a:t> 5.3</a:t>
                      </a:r>
                      <a:endParaRPr lang="it-IT" sz="2100" b="1"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extLst>
                  <a:ext uri="{0D108BD9-81ED-4DB2-BD59-A6C34878D82A}">
                    <a16:rowId xmlns:a16="http://schemas.microsoft.com/office/drawing/2014/main" val="314141332"/>
                  </a:ext>
                </a:extLst>
              </a:tr>
              <a:tr h="368499">
                <a:tc gridSpan="2">
                  <a:txBody>
                    <a:bodyPr/>
                    <a:lstStyle/>
                    <a:p>
                      <a:pPr algn="r">
                        <a:lnSpc>
                          <a:spcPct val="150000"/>
                        </a:lnSpc>
                      </a:pPr>
                      <a:r>
                        <a:rPr lang="en-US" sz="1500" kern="100" dirty="0">
                          <a:solidFill>
                            <a:schemeClr val="tx1"/>
                          </a:solidFill>
                          <a:effectLst/>
                          <a:highlight>
                            <a:srgbClr val="EDEDED"/>
                          </a:highlight>
                          <a:latin typeface="Arial" panose="020B0604020202020204" pitchFamily="34" charset="0"/>
                          <a:cs typeface="Arial" panose="020B0604020202020204" pitchFamily="34" charset="0"/>
                        </a:rPr>
                        <a:t>n= numbers of patients; BMI: Body Mass Index; SD: Standard Deviation.</a:t>
                      </a:r>
                      <a:endParaRPr lang="it-IT" sz="2100" kern="100" dirty="0">
                        <a:solidFill>
                          <a:schemeClr val="tx1"/>
                        </a:solidFill>
                        <a:effectLst/>
                        <a:highlight>
                          <a:srgbClr val="EDEDED"/>
                        </a:highlight>
                        <a:latin typeface="Arial" panose="020B0604020202020204" pitchFamily="34" charset="0"/>
                        <a:ea typeface="Calibri" panose="020F0502020204030204" pitchFamily="34" charset="0"/>
                        <a:cs typeface="Arial" panose="020B0604020202020204" pitchFamily="34" charset="0"/>
                      </a:endParaRPr>
                    </a:p>
                  </a:txBody>
                  <a:tcPr marT="0" marB="0"/>
                </a:tc>
                <a:tc hMerge="1">
                  <a:txBody>
                    <a:bodyPr/>
                    <a:lstStyle/>
                    <a:p>
                      <a:endParaRPr lang="it-IT"/>
                    </a:p>
                  </a:txBody>
                  <a:tcPr/>
                </a:tc>
                <a:extLst>
                  <a:ext uri="{0D108BD9-81ED-4DB2-BD59-A6C34878D82A}">
                    <a16:rowId xmlns:a16="http://schemas.microsoft.com/office/drawing/2014/main" val="1064824344"/>
                  </a:ext>
                </a:extLst>
              </a:tr>
            </a:tbl>
          </a:graphicData>
        </a:graphic>
      </p:graphicFrame>
    </p:spTree>
    <p:extLst>
      <p:ext uri="{BB962C8B-B14F-4D97-AF65-F5344CB8AC3E}">
        <p14:creationId xmlns:p14="http://schemas.microsoft.com/office/powerpoint/2010/main" val="4025614857"/>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45</TotalTime>
  <Words>1385</Words>
  <Application>Microsoft Macintosh PowerPoint</Application>
  <PresentationFormat>Widescreen</PresentationFormat>
  <Paragraphs>256</Paragraphs>
  <Slides>14</Slides>
  <Notes>10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14</vt:i4>
      </vt:variant>
    </vt:vector>
  </HeadingPairs>
  <TitlesOfParts>
    <vt:vector size="25" baseType="lpstr">
      <vt:lpstr>Arial</vt:lpstr>
      <vt:lpstr>BvnxlxAdvTT3713a231</vt:lpstr>
      <vt:lpstr>Calibri</vt:lpstr>
      <vt:lpstr>Cambria Math</vt:lpstr>
      <vt:lpstr>Courier New</vt:lpstr>
      <vt:lpstr>ScalaLancetPro</vt:lpstr>
      <vt:lpstr>Tahoma</vt:lpstr>
      <vt:lpstr>Times New Roman</vt:lpstr>
      <vt:lpstr>Verdana</vt:lpstr>
      <vt:lpstr>Wingdings</vt:lpstr>
      <vt:lpstr>RetrospectVTI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loredana.gualtieri.15@gmail.com</cp:lastModifiedBy>
  <cp:revision>9</cp:revision>
  <dcterms:created xsi:type="dcterms:W3CDTF">2022-02-27T17:36:31Z</dcterms:created>
  <dcterms:modified xsi:type="dcterms:W3CDTF">2024-05-10T21:43:33Z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